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421" r:id="rId2"/>
    <p:sldId id="688" r:id="rId3"/>
    <p:sldId id="661" r:id="rId4"/>
    <p:sldId id="693" r:id="rId5"/>
    <p:sldId id="694" r:id="rId6"/>
    <p:sldId id="695" r:id="rId7"/>
    <p:sldId id="696" r:id="rId8"/>
    <p:sldId id="697" r:id="rId9"/>
    <p:sldId id="698" r:id="rId10"/>
    <p:sldId id="662" r:id="rId11"/>
    <p:sldId id="663" r:id="rId12"/>
    <p:sldId id="664" r:id="rId13"/>
    <p:sldId id="665" r:id="rId14"/>
    <p:sldId id="666" r:id="rId15"/>
    <p:sldId id="675" r:id="rId16"/>
    <p:sldId id="676" r:id="rId17"/>
    <p:sldId id="690" r:id="rId18"/>
    <p:sldId id="699" r:id="rId19"/>
    <p:sldId id="700" r:id="rId20"/>
    <p:sldId id="677" r:id="rId21"/>
    <p:sldId id="701" r:id="rId22"/>
    <p:sldId id="678" r:id="rId23"/>
    <p:sldId id="679" r:id="rId24"/>
    <p:sldId id="689" r:id="rId25"/>
    <p:sldId id="256" r:id="rId26"/>
    <p:sldId id="503" r:id="rId27"/>
    <p:sldId id="257" r:id="rId28"/>
    <p:sldId id="393" r:id="rId29"/>
    <p:sldId id="394" r:id="rId30"/>
    <p:sldId id="392" r:id="rId31"/>
    <p:sldId id="548" r:id="rId32"/>
    <p:sldId id="522" r:id="rId33"/>
    <p:sldId id="551" r:id="rId34"/>
    <p:sldId id="523" r:id="rId35"/>
    <p:sldId id="261" r:id="rId36"/>
    <p:sldId id="643" r:id="rId37"/>
    <p:sldId id="639" r:id="rId38"/>
    <p:sldId id="641" r:id="rId39"/>
    <p:sldId id="436" r:id="rId40"/>
    <p:sldId id="382" r:id="rId41"/>
    <p:sldId id="552" r:id="rId42"/>
    <p:sldId id="746" r:id="rId43"/>
    <p:sldId id="747" r:id="rId44"/>
    <p:sldId id="748" r:id="rId45"/>
    <p:sldId id="557" r:id="rId46"/>
    <p:sldId id="745" r:id="rId47"/>
    <p:sldId id="280" r:id="rId48"/>
    <p:sldId id="644" r:id="rId49"/>
    <p:sldId id="440" r:id="rId50"/>
    <p:sldId id="442" r:id="rId51"/>
    <p:sldId id="441" r:id="rId52"/>
    <p:sldId id="444" r:id="rId53"/>
    <p:sldId id="645" r:id="rId54"/>
    <p:sldId id="282" r:id="rId55"/>
    <p:sldId id="558" r:id="rId56"/>
    <p:sldId id="560" r:id="rId57"/>
    <p:sldId id="561" r:id="rId58"/>
    <p:sldId id="702" r:id="rId59"/>
  </p:sldIdLst>
  <p:sldSz cx="13716000" cy="9144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7">
          <p15:clr>
            <a:srgbClr val="A4A3A4"/>
          </p15:clr>
        </p15:guide>
        <p15:guide id="2" pos="19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5FA"/>
    <a:srgbClr val="FF0000"/>
    <a:srgbClr val="0000FF"/>
    <a:srgbClr val="0033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1"/>
    <p:restoredTop sz="85502"/>
  </p:normalViewPr>
  <p:slideViewPr>
    <p:cSldViewPr snapToGrid="0">
      <p:cViewPr>
        <p:scale>
          <a:sx n="70" d="100"/>
          <a:sy n="70" d="100"/>
        </p:scale>
        <p:origin x="112" y="176"/>
      </p:cViewPr>
      <p:guideLst>
        <p:guide orient="horz" pos="1527"/>
        <p:guide pos="19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9C50B58-92D6-D84C-A73B-4DEFB80EA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90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20725"/>
            <a:ext cx="54006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AC77A17-4888-C140-B805-5EE50BF8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77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3265388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465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543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620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4EF8B15-8A89-C44F-BB27-64E5FEEAF1CF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966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050D54-AC9B-7046-9344-ADBB1B6850D7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7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52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ECE2C09-51C7-F74F-977F-0D78EAF7A4D4}" type="slidenum">
              <a:rPr lang="en-US" altLang="zh-CN">
                <a:latin typeface="Times New Roman" charset="0"/>
              </a:rPr>
              <a:pPr/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629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0962A49-C843-A449-A2C8-B21221E28F4F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92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E83DCA-6B16-8146-9965-A9D301DD75EE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41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F293B82-69DE-3848-B618-2187BA7D3505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Given an example: objdump -d [filename]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43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916F61-3A56-4F46-AB43-EE0CC0A25EC0}" type="slidenum">
              <a:rPr lang="en-US" altLang="zh-CN">
                <a:latin typeface="Times New Roman" charset="0"/>
              </a:rPr>
              <a:pPr/>
              <a:t>35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654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Mutual exclusion violated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662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15D1FC4-256E-0F44-AFBD-8C81FEC19E40}" type="slidenum">
              <a:rPr lang="en-US" altLang="zh-CN">
                <a:latin typeface="Times New Roman" charset="0"/>
              </a:rPr>
              <a:pPr/>
              <a:t>36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56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Take turns</a:t>
            </a:r>
          </a:p>
          <a:p>
            <a:r>
              <a:rPr kumimoji="1" lang="en-US" altLang="zh-CN">
                <a:ea typeface="MS PGothic" charset="-128"/>
              </a:rPr>
              <a:t>Can have mutual exclusion but may not make progress</a:t>
            </a:r>
          </a:p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286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AF10041-C3FA-DD4E-8F38-C7719EB3FF69}" type="slidenum">
              <a:rPr lang="en-US" altLang="zh-CN">
                <a:latin typeface="Times New Roman" charset="0"/>
              </a:rPr>
              <a:pPr/>
              <a:t>37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0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Have mutual exclusion but may not make progress (deadlock)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07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C35CF2E-5DE3-9845-809D-86151698D4A8}" type="slidenum">
              <a:rPr lang="en-US" altLang="zh-CN">
                <a:latin typeface="Times New Roman" charset="0"/>
              </a:rPr>
              <a:pPr/>
              <a:t>38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0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8973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E9BBC97-6201-FD49-95EB-142175AAFAAD}" type="slidenum">
              <a:rPr lang="en-US" altLang="zh-CN">
                <a:latin typeface="Times New Roman" charset="0"/>
              </a:rPr>
              <a:pPr/>
              <a:t>39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47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496FC92-0B9A-4F41-AEC1-280C28F56A10}" type="slidenum">
              <a:rPr lang="en-US" altLang="zh-CN">
                <a:latin typeface="Times New Roman" charset="0"/>
              </a:rPr>
              <a:pPr/>
              <a:t>40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87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DEAD3D-7281-8143-BA12-0CCE0663FDC8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All or none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325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Mutual exclusion violated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30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C645788-CA87-C340-B41B-C6D528DEB20E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66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CB0F030-1A61-9B4B-9EFD-D90EC661F628}" type="slidenum">
              <a:rPr lang="en-US" altLang="zh-CN">
                <a:latin typeface="Times New Roman" charset="0"/>
              </a:rPr>
              <a:pPr/>
              <a:t>49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934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B48F0A4-62D9-7442-AEF6-7F1A8C53B2D6}" type="slidenum">
              <a:rPr lang="en-US" altLang="zh-CN">
                <a:latin typeface="Times New Roman" charset="0"/>
              </a:rPr>
              <a:pPr/>
              <a:t>50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40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26E6D20-94F3-C547-9A6B-ABD40FB944DA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2805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2DB091-4581-2D4D-98EA-60951663A4AD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688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3FE24B-24F3-324E-8C2D-E417382A2C22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157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25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8C2BDB7-CB8D-894A-AC2D-119C5368D3D7}" type="slidenum">
              <a:rPr lang="en-US" altLang="zh-CN">
                <a:latin typeface="Times New Roman" charset="0"/>
              </a:rPr>
              <a:pPr/>
              <a:t>10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415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198220-D050-204F-B792-7A74E958DA98}" type="slidenum">
              <a:rPr lang="en-US" altLang="zh-CN">
                <a:latin typeface="Times New Roman" charset="0"/>
              </a:rPr>
              <a:pPr/>
              <a:t>56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top</a:t>
            </a:r>
            <a:r>
              <a:rPr kumimoji="1" lang="zh-CN" altLang="en-US" dirty="0" smtClean="0"/>
              <a:t> 按 </a:t>
            </a:r>
            <a:r>
              <a:rPr kumimoji="1" lang="en-US" altLang="zh-CN" dirty="0" smtClean="0"/>
              <a:t>1: </a:t>
            </a:r>
            <a:r>
              <a:rPr kumimoji="1" lang="zh-CN" altLang="en-US" dirty="0" smtClean="0"/>
              <a:t>查看所有核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top</a:t>
            </a:r>
            <a:r>
              <a:rPr kumimoji="1" lang="zh-CN" altLang="en-US" baseline="0" dirty="0" smtClean="0"/>
              <a:t> 按 </a:t>
            </a:r>
            <a:r>
              <a:rPr kumimoji="1" lang="en-US" altLang="zh-CN" baseline="0" dirty="0" smtClean="0"/>
              <a:t>H: </a:t>
            </a:r>
            <a:r>
              <a:rPr kumimoji="1" lang="zh-CN" altLang="en-US" baseline="0" dirty="0" smtClean="0"/>
              <a:t>查看线程</a:t>
            </a:r>
          </a:p>
          <a:p>
            <a:r>
              <a:rPr kumimoji="1" lang="en-US" altLang="zh-CN" dirty="0" smtClean="0"/>
              <a:t>top -p PID: </a:t>
            </a:r>
            <a:r>
              <a:rPr kumimoji="1" lang="zh-CN" altLang="en-US" dirty="0" smtClean="0"/>
              <a:t>查看某一特定进程（</a:t>
            </a:r>
            <a:r>
              <a:rPr kumimoji="1" lang="en-US" altLang="zh-CN" dirty="0" smtClean="0"/>
              <a:t>top -p pid1 -p pid2</a:t>
            </a:r>
            <a:r>
              <a:rPr kumimoji="1" lang="zh-CN" altLang="en-US" dirty="0" smtClean="0"/>
              <a:t>）</a:t>
            </a:r>
          </a:p>
          <a:p>
            <a:r>
              <a:rPr kumimoji="1" lang="en-US" altLang="zh-CN" dirty="0" smtClean="0"/>
              <a:t>top: </a:t>
            </a:r>
            <a:r>
              <a:rPr kumimoji="1" lang="zh-CN" altLang="en-US" dirty="0" smtClean="0"/>
              <a:t>按</a:t>
            </a:r>
            <a:r>
              <a:rPr kumimoji="1" lang="en-US" altLang="zh-CN" dirty="0" smtClean="0"/>
              <a:t>f</a:t>
            </a:r>
            <a:r>
              <a:rPr kumimoji="1" lang="zh-CN" altLang="en-US" dirty="0" smtClean="0"/>
              <a:t>设置显示列，按空格选定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查看运行核，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退出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更多方法见：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blog.csdn.net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ibless</a:t>
            </a:r>
            <a:r>
              <a:rPr kumimoji="1" lang="en-US" altLang="zh-CN" dirty="0" smtClean="0"/>
              <a:t>/article/details/82431101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cat</a:t>
            </a:r>
            <a:r>
              <a:rPr kumimoji="1" lang="en-US" altLang="zh-CN" baseline="0" dirty="0" smtClean="0"/>
              <a:t> /</a:t>
            </a:r>
            <a:r>
              <a:rPr kumimoji="1" lang="en-US" altLang="zh-CN" baseline="0" dirty="0" err="1" smtClean="0"/>
              <a:t>proc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cpuinfo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lscpu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一定 </a:t>
            </a:r>
            <a:r>
              <a:rPr kumimoji="1" lang="en-US" altLang="zh-CN" dirty="0" err="1" smtClean="0"/>
              <a:t>sudo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执行：</a:t>
            </a:r>
            <a:r>
              <a:rPr kumimoji="1" lang="en-US" altLang="zh-CN" baseline="0" dirty="0" err="1" smtClean="0"/>
              <a:t>sched_setaffinity</a:t>
            </a:r>
            <a:r>
              <a:rPr kumimoji="1" lang="en-US" altLang="zh-CN" baseline="0" dirty="0" smtClean="0"/>
              <a:t>( )</a:t>
            </a:r>
          </a:p>
          <a:p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24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311CD8-1AF5-5F47-91EE-A36CE13B5DF8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0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Memory affinity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2020.3.26</a:t>
            </a:r>
            <a:r>
              <a:rPr kumimoji="1" lang="zh-CN" altLang="en-US" dirty="0" smtClean="0"/>
              <a:t>发布</a:t>
            </a:r>
            <a:r>
              <a:rPr kumimoji="1" lang="en-US" altLang="zh-CN" dirty="0" smtClean="0"/>
              <a:t>p40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6135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747539F-6B43-F144-92E2-302280A18D80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32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Give an example!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02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</p:grpSp>
      <p:sp>
        <p:nvSpPr>
          <p:cNvPr id="387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0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0419"/>
            <a:ext cx="12344400" cy="7683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0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077" indent="0">
              <a:buNone/>
              <a:defRPr sz="2600"/>
            </a:lvl2pPr>
            <a:lvl3pPr marL="1306155" indent="0">
              <a:buNone/>
              <a:defRPr sz="2300"/>
            </a:lvl3pPr>
            <a:lvl4pPr marL="1959233" indent="0">
              <a:buNone/>
              <a:defRPr sz="2000"/>
            </a:lvl4pPr>
            <a:lvl5pPr marL="2612311" indent="0">
              <a:buNone/>
              <a:defRPr sz="2000"/>
            </a:lvl5pPr>
            <a:lvl6pPr marL="3265388" indent="0">
              <a:buNone/>
              <a:defRPr sz="2000"/>
            </a:lvl6pPr>
            <a:lvl7pPr marL="3918465" indent="0">
              <a:buNone/>
              <a:defRPr sz="2000"/>
            </a:lvl7pPr>
            <a:lvl8pPr marL="4571543" indent="0">
              <a:buNone/>
              <a:defRPr sz="2000"/>
            </a:lvl8pPr>
            <a:lvl9pPr marL="522462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9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8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9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913469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5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94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15" tIns="65308" rIns="130615" bIns="6530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386057" name="Text Box 9"/>
          <p:cNvSpPr txBox="1">
            <a:spLocks noChangeArrowheads="1"/>
          </p:cNvSpPr>
          <p:nvPr/>
        </p:nvSpPr>
        <p:spPr bwMode="auto">
          <a:xfrm>
            <a:off x="6397625" y="8818563"/>
            <a:ext cx="644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5.</a:t>
            </a:r>
            <a:fld id="{3F439363-CA8B-B947-BADF-EB472FF10CED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3077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155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233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31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3183752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830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908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986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 sz="4800" dirty="0">
                <a:ea typeface="MS PGothic" charset="-128"/>
              </a:rPr>
              <a:t>Chapter </a:t>
            </a:r>
            <a:r>
              <a:rPr lang="en-US" altLang="zh-CN" sz="4800" dirty="0" smtClean="0">
                <a:ea typeface="MS PGothic" charset="-128"/>
              </a:rPr>
              <a:t>5:  Scheduling</a:t>
            </a:r>
            <a:br>
              <a:rPr lang="en-US" altLang="zh-CN" sz="4800" dirty="0" smtClean="0">
                <a:ea typeface="MS PGothic" charset="-128"/>
              </a:rPr>
            </a:br>
            <a:r>
              <a:rPr lang="en-US" altLang="zh-CN" sz="4800" dirty="0" smtClean="0">
                <a:ea typeface="MS PGothic" charset="-128"/>
              </a:rPr>
              <a:t>Chapter </a:t>
            </a:r>
            <a:r>
              <a:rPr lang="en-US" altLang="zh-CN" sz="4800" dirty="0">
                <a:ea typeface="MS PGothic" charset="-128"/>
              </a:rPr>
              <a:t>6:  Process </a:t>
            </a:r>
            <a:r>
              <a:rPr lang="en-US" altLang="zh-CN" sz="4800" dirty="0" smtClean="0">
                <a:ea typeface="MS PGothic" charset="-128"/>
              </a:rPr>
              <a:t>Synchro</a:t>
            </a:r>
            <a:r>
              <a:rPr lang="en-US" altLang="zh-CN" sz="4800" dirty="0" smtClean="0">
                <a:ea typeface="MS PGothic" charset="-128"/>
              </a:rPr>
              <a:t>nization</a:t>
            </a:r>
            <a:endParaRPr lang="en-US" altLang="zh-CN" sz="4800" dirty="0">
              <a:ea typeface="MS PGothic" charset="-128"/>
            </a:endParaRP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5138738" y="6443663"/>
            <a:ext cx="5267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 smtClean="0"/>
              <a:t>Apr, 2020</a:t>
            </a:r>
            <a:endParaRPr kumimoji="1"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Multiple-Processor Scheduling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3177" y="1464810"/>
            <a:ext cx="11407775" cy="6411912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CPU scheduling more complex when multiple CPUs are available</a:t>
            </a:r>
          </a:p>
          <a:p>
            <a:pPr marL="0" indent="0">
              <a:buNone/>
            </a:pPr>
            <a:endParaRPr lang="en-US" altLang="zh-CN" sz="3200" dirty="0">
              <a:ea typeface="MS PGothic" charset="-128"/>
            </a:endParaRPr>
          </a:p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Asymmetric multiprocessing </a:t>
            </a:r>
            <a:r>
              <a:rPr lang="en-US" altLang="zh-CN" sz="3200" dirty="0">
                <a:ea typeface="MS PGothic" charset="-128"/>
              </a:rPr>
              <a:t>– only one processor accesses the system data structures, alleviating the need for data sharing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Symmetric multiprocessing </a:t>
            </a:r>
            <a:r>
              <a:rPr lang="en-US" altLang="zh-CN" sz="3200" b="1" dirty="0">
                <a:ea typeface="MS PGothic" charset="-128"/>
              </a:rPr>
              <a:t>(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SMP</a:t>
            </a:r>
            <a:r>
              <a:rPr lang="en-US" altLang="zh-CN" sz="3200" b="1" dirty="0">
                <a:ea typeface="MS PGothic" charset="-128"/>
              </a:rPr>
              <a:t>) </a:t>
            </a:r>
            <a:r>
              <a:rPr lang="en-US" altLang="zh-CN" sz="3200" dirty="0">
                <a:ea typeface="MS PGothic" charset="-128"/>
              </a:rPr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Currently, most common</a:t>
            </a:r>
          </a:p>
          <a:p>
            <a:endParaRPr lang="en-US" altLang="zh-CN" sz="24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Ready Queue for Multiprocessor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3" y="1596572"/>
            <a:ext cx="11941637" cy="64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Processor Affinity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Processor affinity </a:t>
            </a:r>
            <a:r>
              <a:rPr lang="en-US" altLang="zh-CN" sz="3200" dirty="0">
                <a:ea typeface="MS PGothic" charset="-128"/>
              </a:rPr>
              <a:t>– process has affinity for processor on which it is currently running</a:t>
            </a: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soft affinity</a:t>
            </a: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hard affinity                                              </a:t>
            </a:r>
            <a:endParaRPr lang="en-US" altLang="zh-CN" sz="3200" b="1" dirty="0" smtClean="0">
              <a:solidFill>
                <a:srgbClr val="3366FF"/>
              </a:solidFill>
              <a:ea typeface="MS PGothic" charset="-128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6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Hard Affinity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Bound thread to CPU</a:t>
            </a:r>
            <a:endParaRPr kumimoji="1" lang="zh-CN" altLang="en-US" sz="3200" dirty="0" smtClean="0"/>
          </a:p>
          <a:p>
            <a:endParaRPr lang="zh-CN" altLang="en-US" sz="3200" dirty="0"/>
          </a:p>
          <a:p>
            <a:r>
              <a:rPr kumimoji="1" lang="en-US" altLang="zh-CN" sz="3200" dirty="0" smtClean="0"/>
              <a:t>API</a:t>
            </a:r>
            <a:endParaRPr lang="en-US" altLang="zh-CN" sz="3200" dirty="0"/>
          </a:p>
          <a:p>
            <a:pPr lvl="1"/>
            <a:r>
              <a:rPr lang="en-US" altLang="zh-CN" sz="2400" dirty="0" err="1">
                <a:solidFill>
                  <a:srgbClr val="00B0F0"/>
                </a:solidFill>
              </a:rPr>
              <a:t>s</a:t>
            </a:r>
            <a:r>
              <a:rPr lang="en-US" altLang="zh-CN" sz="2400" dirty="0" err="1" smtClean="0">
                <a:solidFill>
                  <a:srgbClr val="00B0F0"/>
                </a:solidFill>
              </a:rPr>
              <a:t>ched_setaffinity</a:t>
            </a:r>
            <a:r>
              <a:rPr lang="en-US" altLang="zh-CN" sz="2400" dirty="0" smtClean="0">
                <a:solidFill>
                  <a:srgbClr val="00B0F0"/>
                </a:solidFill>
              </a:rPr>
              <a:t>()</a:t>
            </a:r>
            <a:endParaRPr kumimoji="1"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58000" y="5285232"/>
            <a:ext cx="488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Question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ea typeface="MS PGothic" charset="-128"/>
              </a:rPr>
              <a:t>Load </a:t>
            </a:r>
            <a:r>
              <a:rPr lang="en-US" altLang="zh-CN" sz="3600" dirty="0">
                <a:ea typeface="MS PGothic" charset="-128"/>
              </a:rPr>
              <a:t>Balancing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81188"/>
            <a:ext cx="11407775" cy="64119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If SMP, need to keep all CPUs loaded for efficiency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Load balancing </a:t>
            </a:r>
            <a:r>
              <a:rPr lang="en-US" altLang="zh-CN" sz="2800" dirty="0">
                <a:ea typeface="MS PGothic" charset="-128"/>
              </a:rPr>
              <a:t>attempts to keep workload evenly distributed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Push migration </a:t>
            </a:r>
            <a:r>
              <a:rPr lang="en-US" altLang="zh-CN" sz="2800" dirty="0">
                <a:ea typeface="MS PGothic" charset="-128"/>
              </a:rPr>
              <a:t>– periodic task checks load on each processor, and if found pushes task from overloaded CPU to other CPUs</a:t>
            </a:r>
          </a:p>
          <a:p>
            <a:pPr lvl="1"/>
            <a:r>
              <a:rPr lang="en-US" altLang="zh-CN" sz="2400" b="1" dirty="0" smtClean="0">
                <a:solidFill>
                  <a:srgbClr val="00B050"/>
                </a:solidFill>
                <a:ea typeface="MS PGothic" charset="-128"/>
              </a:rPr>
              <a:t>Passive</a:t>
            </a:r>
          </a:p>
          <a:p>
            <a:r>
              <a:rPr lang="en-US" altLang="zh-CN" sz="2800" b="1" dirty="0" smtClean="0">
                <a:solidFill>
                  <a:srgbClr val="3366FF"/>
                </a:solidFill>
                <a:ea typeface="MS PGothic" charset="-128"/>
              </a:rPr>
              <a:t>Pull migration </a:t>
            </a:r>
            <a:r>
              <a:rPr lang="en-US" altLang="zh-CN" sz="2800" dirty="0" smtClean="0">
                <a:ea typeface="MS PGothic" charset="-128"/>
              </a:rPr>
              <a:t>– idle processors pulls waiting task from busy processor</a:t>
            </a:r>
          </a:p>
          <a:p>
            <a:pPr lvl="1"/>
            <a:r>
              <a:rPr lang="en-US" altLang="zh-CN" sz="2400" b="1" dirty="0" smtClean="0">
                <a:solidFill>
                  <a:srgbClr val="00B050"/>
                </a:solidFill>
                <a:ea typeface="MS PGothic" charset="-128"/>
              </a:rPr>
              <a:t>Active (idle process)</a:t>
            </a:r>
            <a:endParaRPr lang="en-US" altLang="zh-CN" sz="2400" b="1" dirty="0">
              <a:solidFill>
                <a:srgbClr val="00B050"/>
              </a:solidFill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C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ounteracts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the benefits of </a:t>
            </a:r>
            <a:r>
              <a:rPr lang="en-US" altLang="zh-CN" sz="2800" dirty="0" smtClean="0"/>
              <a:t>processor affinity</a:t>
            </a:r>
            <a:endParaRPr lang="en-US" altLang="zh-CN" sz="2800" dirty="0">
              <a:ea typeface="MS PGothic" charset="-128"/>
            </a:endParaRPr>
          </a:p>
          <a:p>
            <a:endParaRPr lang="en-US" altLang="zh-CN" sz="11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49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3442272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Non-uniform </a:t>
            </a:r>
            <a:r>
              <a:rPr kumimoji="1" lang="en-US" altLang="zh-CN" dirty="0"/>
              <a:t>Memory Access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4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NUMA and CPU Scheduling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3522979" y="8184960"/>
            <a:ext cx="8492237" cy="42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 sz="1900" dirty="0">
                <a:solidFill>
                  <a:srgbClr val="00B050"/>
                </a:solidFill>
              </a:rPr>
              <a:t>Note that memory-placement algorithms can also consider affinity</a:t>
            </a:r>
          </a:p>
        </p:txBody>
      </p:sp>
      <p:pic>
        <p:nvPicPr>
          <p:cNvPr id="35844" name="Picture 1" descr="6_0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8" y="1721930"/>
            <a:ext cx="11400472" cy="60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2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Balancing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631950"/>
            <a:ext cx="9723245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685800" y="3923856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653077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6pPr>
            <a:lvl7pPr marL="1306155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7pPr>
            <a:lvl8pPr marL="1959233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8pPr>
            <a:lvl9pPr marL="261231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9pPr>
          </a:lstStyle>
          <a:p>
            <a:r>
              <a:rPr lang="en-US" altLang="zh-CN" kern="0" smtClean="0"/>
              <a:t> Heterogeneous Multiprocessing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08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Kirin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9000</a:t>
            </a:r>
            <a:endParaRPr kumimoji="1" lang="zh-CN" altLang="en-US" dirty="0"/>
          </a:p>
        </p:txBody>
      </p:sp>
      <p:pic>
        <p:nvPicPr>
          <p:cNvPr id="3" name="Picture 2" descr="https://pics7.baidu.com/feed/b7fd5266d0160924ee263c93a62149fde7cd34e0.jpeg?token=48af119b29643019604bc88b2d1085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01" y="1728693"/>
            <a:ext cx="11606197" cy="62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0" y="2748344"/>
            <a:ext cx="11578173" cy="45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 Scheduling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886968" y="3917760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653077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6pPr>
            <a:lvl7pPr marL="1306155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7pPr>
            <a:lvl8pPr marL="1959233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8pPr>
            <a:lvl9pPr marL="261231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9pPr>
          </a:lstStyle>
          <a:p>
            <a:r>
              <a:rPr kumimoji="1" lang="en-US" altLang="zh-CN" kern="0" dirty="0" smtClean="0"/>
              <a:t>Other Issues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113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2436" y="1704086"/>
            <a:ext cx="11311127" cy="4239514"/>
          </a:xfrm>
        </p:spPr>
        <p:txBody>
          <a:bodyPr/>
          <a:lstStyle/>
          <a:p>
            <a:r>
              <a:rPr lang="en-US" altLang="zh-CN" sz="2800" smtClean="0">
                <a:solidFill>
                  <a:srgbClr val="FF0000"/>
                </a:solidFill>
              </a:rPr>
              <a:t>big.LITTLE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where </a:t>
            </a:r>
            <a:r>
              <a:rPr lang="en-US" altLang="zh-CN" sz="2800" dirty="0" smtClean="0"/>
              <a:t>higher-performance </a:t>
            </a:r>
            <a:r>
              <a:rPr lang="en-US" altLang="zh-CN" sz="2800" dirty="0"/>
              <a:t>big cores are combined with energy</a:t>
            </a:r>
            <a:r>
              <a:rPr lang="zh-CN" altLang="en-US" sz="2800" dirty="0"/>
              <a:t> </a:t>
            </a:r>
            <a:r>
              <a:rPr lang="en-US" altLang="zh-CN" sz="2800" dirty="0"/>
              <a:t>efficient LITTLE </a:t>
            </a:r>
            <a:r>
              <a:rPr lang="en-US" altLang="zh-CN" sz="2800" dirty="0" smtClean="0"/>
              <a:t>cores</a:t>
            </a:r>
          </a:p>
          <a:p>
            <a:r>
              <a:rPr lang="en-US" altLang="zh-CN" sz="2800" dirty="0"/>
              <a:t>a CPU scheduler can assign tasks that do </a:t>
            </a:r>
            <a:r>
              <a:rPr lang="en-US" altLang="zh-CN" sz="2800" dirty="0" smtClean="0"/>
              <a:t>not require </a:t>
            </a:r>
            <a:r>
              <a:rPr lang="en-US" altLang="zh-CN" sz="2800" dirty="0"/>
              <a:t>high performance, but may need to run for longer periods, (such </a:t>
            </a:r>
            <a:r>
              <a:rPr lang="en-US" altLang="zh-CN" sz="2800" dirty="0" smtClean="0"/>
              <a:t>as background </a:t>
            </a:r>
            <a:r>
              <a:rPr lang="en-US" altLang="zh-CN" sz="2800" dirty="0"/>
              <a:t>tasks) to little cores</a:t>
            </a:r>
          </a:p>
          <a:p>
            <a:r>
              <a:rPr lang="en-US" altLang="zh-CN" sz="2800" dirty="0"/>
              <a:t>Additionally, </a:t>
            </a:r>
            <a:r>
              <a:rPr lang="en-US" altLang="zh-CN" sz="2800" dirty="0" smtClean="0"/>
              <a:t>if the </a:t>
            </a:r>
            <a:r>
              <a:rPr lang="en-US" altLang="zh-CN" sz="2800" dirty="0"/>
              <a:t>mobile device is in a power-saving mode, energy-intensive big cores </a:t>
            </a:r>
            <a:r>
              <a:rPr lang="en-US" altLang="zh-CN" sz="2800" dirty="0" smtClean="0"/>
              <a:t>can be </a:t>
            </a:r>
            <a:r>
              <a:rPr lang="en-US" altLang="zh-CN" sz="2800" dirty="0"/>
              <a:t>disabled and the system can rely solely on energy-efficient little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74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1832" y="3972624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Thread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Scheduling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6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2043" y="1601993"/>
            <a:ext cx="11491913" cy="472916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Distinction between user-level and kernel-level threads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When threads supported, threads scheduled, not processes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Many-to-one and many-to-many models, thread library schedules user-level threads to run on LWP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Known as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process-contention scope </a:t>
            </a:r>
            <a:r>
              <a:rPr lang="en-US" altLang="zh-CN" sz="2800" b="1" dirty="0">
                <a:ea typeface="MS PGothic" charset="-128"/>
              </a:rPr>
              <a:t>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since scheduling competition is within the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Typically done via priority set by programmer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Kernel thread scheduled onto available CPU is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system-contention scope</a:t>
            </a:r>
            <a:r>
              <a:rPr lang="en-US" altLang="zh-CN" sz="2800" b="1" dirty="0">
                <a:ea typeface="MS PGothic" charset="-128"/>
              </a:rPr>
              <a:t> 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– competition among all threads in system</a:t>
            </a:r>
          </a:p>
        </p:txBody>
      </p:sp>
    </p:spTree>
    <p:extLst>
      <p:ext uri="{BB962C8B-B14F-4D97-AF65-F5344CB8AC3E}">
        <p14:creationId xmlns:p14="http://schemas.microsoft.com/office/powerpoint/2010/main" val="14618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Thread Scheduling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7" y="1282874"/>
            <a:ext cx="12759286" cy="69975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9829800" y="7059168"/>
            <a:ext cx="1033272" cy="4206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88152" y="7479792"/>
            <a:ext cx="1033272" cy="4206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04" y="4027488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The End of Chapter 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2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0025" y="369888"/>
            <a:ext cx="115601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6: Process Synchro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909763"/>
            <a:ext cx="9061450" cy="54562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Background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The Critical-Section Problem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Software </a:t>
            </a:r>
            <a:r>
              <a:rPr lang="en-US" altLang="ja-JP" sz="2800" dirty="0">
                <a:ea typeface="MS PGothic" charset="-128"/>
              </a:rPr>
              <a:t>Solution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ea typeface="MS PGothic" charset="-128"/>
              </a:rPr>
              <a:t>Synchronization Hardware</a:t>
            </a:r>
          </a:p>
          <a:p>
            <a:pPr>
              <a:lnSpc>
                <a:spcPct val="80000"/>
              </a:lnSpc>
            </a:pPr>
            <a:r>
              <a:rPr lang="en-US" altLang="zh-CN" sz="2800" dirty="0" err="1">
                <a:ea typeface="MS PGothic" charset="-128"/>
              </a:rPr>
              <a:t>Mutex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dirty="0" smtClean="0">
                <a:ea typeface="MS PGothic" charset="-128"/>
              </a:rPr>
              <a:t>Locks</a:t>
            </a: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MS PGothic" charset="-128"/>
              </a:rPr>
              <a:t>Semaphore</a:t>
            </a:r>
            <a:endParaRPr lang="en-US" altLang="zh-CN" sz="2800" dirty="0">
              <a:ea typeface="MS PGothic" charset="-128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3429000" y="6821488"/>
            <a:ext cx="6118225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18900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introduce the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critical-section</a:t>
            </a:r>
            <a:r>
              <a:rPr lang="en-US" altLang="zh-CN" sz="3200" dirty="0">
                <a:ea typeface="MS PGothic" charset="-128"/>
              </a:rPr>
              <a:t> problem, whose solutions can be used to ensure the consistency of shared data</a:t>
            </a:r>
          </a:p>
          <a:p>
            <a:r>
              <a:rPr lang="en-US" altLang="zh-CN" sz="3200" dirty="0">
                <a:ea typeface="MS PGothic" charset="-128"/>
              </a:rPr>
              <a:t>To present both software and hardware solutions of the critical-section problem</a:t>
            </a:r>
          </a:p>
          <a:p>
            <a:r>
              <a:rPr lang="en-US" altLang="zh-CN" sz="3200" dirty="0">
                <a:ea typeface="MS PGothic" charset="-128"/>
              </a:rPr>
              <a:t>To explore several tools that are used to solve process synchronization </a:t>
            </a:r>
            <a:r>
              <a:rPr lang="en-US" altLang="zh-CN" sz="3200" dirty="0" smtClean="0">
                <a:ea typeface="MS PGothic" charset="-128"/>
              </a:rPr>
              <a:t>problems</a:t>
            </a:r>
            <a:endParaRPr lang="en-US" altLang="zh-CN" sz="3200" dirty="0" smtClean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/>
          <p:cNvSpPr>
            <a:spLocks noGrp="1" noChangeArrowheads="1"/>
          </p:cNvSpPr>
          <p:nvPr>
            <p:ph type="title"/>
          </p:nvPr>
        </p:nvSpPr>
        <p:spPr>
          <a:xfrm>
            <a:off x="1176338" y="369888"/>
            <a:ext cx="1185386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Background</a:t>
            </a:r>
          </a:p>
        </p:txBody>
      </p:sp>
      <p:sp>
        <p:nvSpPr>
          <p:cNvPr id="1126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41425" y="1820863"/>
            <a:ext cx="11379200" cy="648017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Processes can execute concurrently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May be interrupted at any time, partially completing execution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Concurrent access to shared data may result in data inconsistency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Maintaining data consistency requires mechanisms to ensure the orderly execution of cooperating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 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2875" y="1878013"/>
            <a:ext cx="12303125" cy="607695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>
                <a:latin typeface="Courier New" charset="0"/>
                <a:ea typeface="MS PGothic" charset="-128"/>
              </a:rPr>
              <a:t>while (true) {</a:t>
            </a:r>
            <a:br>
              <a:rPr lang="en-US" altLang="zh-CN" sz="3200" b="1">
                <a:latin typeface="Courier New" charset="0"/>
                <a:ea typeface="MS PGothic" charset="-128"/>
              </a:rPr>
            </a:br>
            <a:r>
              <a:rPr lang="en-US" altLang="zh-CN" sz="3200" b="1">
                <a:latin typeface="Courier New" charset="0"/>
                <a:ea typeface="MS PGothic" charset="-128"/>
              </a:rPr>
              <a:t>	/* produce an item in next produced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while (counter == BUFFER_SIZE) 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	/* do nothing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buffer[in] = next produced;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in = (in + 1) % BUFFER SIZE;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counter++;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pic>
        <p:nvPicPr>
          <p:cNvPr id="1026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5314639"/>
            <a:ext cx="3986784" cy="33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Consumer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8561" y="2060575"/>
            <a:ext cx="11952288" cy="6480175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while (true) {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while (counter ==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	; /* do nothing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next consumed = buffer[out];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out = (out + 1) % BUFFER_SIZE; 	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 counter--;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	/* consume the item in next consumed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pic>
        <p:nvPicPr>
          <p:cNvPr id="4" name="Picture 2" descr="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68" y="1193102"/>
            <a:ext cx="3986784" cy="33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446213" y="3352573"/>
            <a:ext cx="115839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652979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6pPr>
            <a:lvl7pPr marL="1305960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7pPr>
            <a:lvl8pPr marL="195894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8pPr>
            <a:lvl9pPr marL="2611921" algn="ctr" rtl="0" fontAlgn="base">
              <a:spcBef>
                <a:spcPct val="0"/>
              </a:spcBef>
              <a:spcAft>
                <a:spcPct val="0"/>
              </a:spcAft>
              <a:defRPr sz="46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kern="0" smtClean="0">
                <a:ea typeface="MS PGothic" charset="-128"/>
              </a:rPr>
              <a:t>Multiple-Processor Scheduling</a:t>
            </a:r>
            <a:endParaRPr lang="en-US" altLang="zh-CN" kern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4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Result</a:t>
            </a:r>
          </a:p>
        </p:txBody>
      </p:sp>
      <p:sp>
        <p:nvSpPr>
          <p:cNvPr id="1741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2101513" cy="6897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counter++ </a:t>
            </a:r>
            <a:r>
              <a:rPr lang="en-US" altLang="zh-CN" sz="2300" dirty="0">
                <a:ea typeface="MS PGothic" charset="-128"/>
              </a:rPr>
              <a:t>could be implemented as</a:t>
            </a:r>
            <a:br>
              <a:rPr lang="en-US" altLang="zh-CN" sz="2300" dirty="0">
                <a:ea typeface="MS PGothic" charset="-128"/>
              </a:rPr>
            </a:br>
            <a:r>
              <a:rPr lang="en-US" altLang="zh-CN" sz="2300" dirty="0">
                <a:ea typeface="MS PGothic" charset="-128"/>
              </a:rPr>
              <a:t/>
            </a:r>
            <a:br>
              <a:rPr lang="en-US" altLang="zh-CN" sz="2300" dirty="0">
                <a:ea typeface="MS PGothic" charset="-128"/>
              </a:rPr>
            </a:br>
            <a:r>
              <a:rPr lang="en-US" altLang="zh-CN" sz="2300" b="1" dirty="0">
                <a:latin typeface="Courier New" charset="0"/>
                <a:ea typeface="MS PGothic" charset="-128"/>
              </a:rPr>
              <a:t>     </a:t>
            </a: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counter</a:t>
            </a:r>
            <a:b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register1 = register1 + 1</a:t>
            </a:r>
            <a:b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counter = register1</a:t>
            </a:r>
          </a:p>
          <a:p>
            <a:pPr>
              <a:lnSpc>
                <a:spcPct val="90000"/>
              </a:lnSpc>
            </a:pPr>
            <a:endParaRPr lang="en-US" altLang="zh-CN" sz="1100" dirty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counter-- </a:t>
            </a:r>
            <a:r>
              <a:rPr lang="en-US" altLang="zh-CN" sz="2300" dirty="0">
                <a:ea typeface="MS PGothic" charset="-128"/>
              </a:rPr>
              <a:t>could be implemented as</a:t>
            </a:r>
            <a:br>
              <a:rPr lang="en-US" altLang="zh-CN" sz="2300" dirty="0">
                <a:ea typeface="MS PGothic" charset="-128"/>
              </a:rPr>
            </a:br>
            <a:r>
              <a:rPr lang="en-US" altLang="zh-CN" sz="2300" dirty="0">
                <a:ea typeface="MS PGothic" charset="-128"/>
              </a:rPr>
              <a:t/>
            </a:r>
            <a:br>
              <a:rPr lang="en-US" altLang="zh-CN" sz="2300" dirty="0">
                <a:ea typeface="MS PGothic" charset="-128"/>
              </a:rPr>
            </a:br>
            <a:r>
              <a:rPr lang="en-US" altLang="zh-CN" sz="2300" b="1" dirty="0">
                <a:latin typeface="Courier New" charset="0"/>
                <a:ea typeface="MS PGothic" charset="-128"/>
              </a:rPr>
              <a:t>     </a:t>
            </a: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counter</a:t>
            </a:r>
            <a:b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  register2 = register2 - 1</a:t>
            </a:r>
            <a:b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</a:br>
            <a:r>
              <a:rPr lang="en-US" altLang="zh-CN" sz="23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   counter = register2</a:t>
            </a:r>
          </a:p>
          <a:p>
            <a:pPr>
              <a:lnSpc>
                <a:spcPct val="90000"/>
              </a:lnSpc>
            </a:pPr>
            <a:endParaRPr lang="en-US" altLang="zh-CN" sz="1100" dirty="0">
              <a:solidFill>
                <a:schemeClr val="tx2"/>
              </a:solidFill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300" dirty="0">
                <a:ea typeface="MS PGothic" charset="-128"/>
              </a:rPr>
              <a:t>Consider this execution interleaving with </a:t>
            </a:r>
            <a:r>
              <a:rPr lang="ja-JP" altLang="en-US" sz="2300" dirty="0">
                <a:ea typeface="MS PGothic" charset="-128"/>
              </a:rPr>
              <a:t>“</a:t>
            </a:r>
            <a:r>
              <a:rPr lang="en-US" altLang="ja-JP" sz="2300" dirty="0">
                <a:ea typeface="MS PGothic" charset="-128"/>
              </a:rPr>
              <a:t>count = 5</a:t>
            </a:r>
            <a:r>
              <a:rPr lang="ja-JP" altLang="en-US" sz="2300" dirty="0">
                <a:ea typeface="MS PGothic" charset="-128"/>
              </a:rPr>
              <a:t>”</a:t>
            </a:r>
            <a:r>
              <a:rPr lang="en-US" altLang="ja-JP" sz="2300" dirty="0">
                <a:ea typeface="MS PGothic" charset="-128"/>
              </a:rPr>
              <a:t> initially: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300" dirty="0">
                <a:ea typeface="MS PGothic" charset="-128"/>
              </a:rPr>
              <a:t>	</a:t>
            </a:r>
            <a:r>
              <a:rPr lang="en-US" altLang="zh-CN" dirty="0">
                <a:ea typeface="MS PGothic" charset="-128"/>
              </a:rPr>
              <a:t>S0: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counter</a:t>
            </a:r>
            <a:r>
              <a:rPr lang="en-US" altLang="zh-CN" b="1" dirty="0">
                <a:latin typeface="Courier New" charset="0"/>
                <a:ea typeface="MS PGothic" charset="-128"/>
              </a:rPr>
              <a:t>         </a:t>
            </a:r>
            <a:r>
              <a:rPr lang="en-US" altLang="zh-CN" dirty="0">
                <a:ea typeface="MS PGothic" charset="-128"/>
              </a:rPr>
              <a:t>{register1 = 5}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S1: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register1 = register1 + 1   </a:t>
            </a:r>
            <a:r>
              <a:rPr lang="en-US" altLang="zh-CN" dirty="0">
                <a:ea typeface="MS PGothic" charset="-128"/>
              </a:rPr>
              <a:t>{register1 = 6}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S2: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counter        </a:t>
            </a:r>
            <a:r>
              <a:rPr lang="en-US" altLang="zh-CN" dirty="0">
                <a:ea typeface="MS PGothic" charset="-128"/>
              </a:rPr>
              <a:t>{register2 = 5}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S3: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register2 = register2 – 1  </a:t>
            </a:r>
            <a:r>
              <a:rPr lang="en-US" altLang="zh-CN" dirty="0">
                <a:ea typeface="MS PGothic" charset="-128"/>
              </a:rPr>
              <a:t>{register2 = 4}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S4: producer execute </a:t>
            </a:r>
            <a:r>
              <a:rPr lang="en-US" altLang="zh-CN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counter = register1         </a:t>
            </a:r>
            <a:r>
              <a:rPr lang="en-US" altLang="zh-CN" dirty="0">
                <a:ea typeface="MS PGothic" charset="-128"/>
              </a:rPr>
              <a:t>{counter = 6 } </a:t>
            </a:r>
            <a:br>
              <a:rPr lang="en-US" altLang="zh-CN" dirty="0">
                <a:ea typeface="MS PGothic" charset="-128"/>
              </a:rPr>
            </a:br>
            <a:r>
              <a:rPr lang="en-US" altLang="zh-CN" dirty="0">
                <a:ea typeface="MS PGothic" charset="-128"/>
              </a:rPr>
              <a:t>S5: consumer execute </a:t>
            </a:r>
            <a:r>
              <a:rPr lang="en-US" altLang="zh-CN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counter = register2        </a:t>
            </a:r>
            <a:r>
              <a:rPr lang="en-US" altLang="zh-CN" dirty="0">
                <a:ea typeface="MS PGothic" charset="-128"/>
              </a:rPr>
              <a:t>{counter = 4}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17411" name="文本框 1"/>
          <p:cNvSpPr txBox="1">
            <a:spLocks noChangeArrowheads="1"/>
          </p:cNvSpPr>
          <p:nvPr/>
        </p:nvSpPr>
        <p:spPr bwMode="auto">
          <a:xfrm>
            <a:off x="9109075" y="2706688"/>
            <a:ext cx="3105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 b="1">
                <a:solidFill>
                  <a:srgbClr val="C00000"/>
                </a:solidFill>
              </a:rPr>
              <a:t>Demo</a:t>
            </a:r>
            <a:endParaRPr kumimoji="1" lang="zh-CN" altLang="en-US" sz="36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Race condition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ea typeface="MS PGothic" charset="-128"/>
              </a:rPr>
              <a:t>several processes </a:t>
            </a:r>
            <a:r>
              <a:rPr lang="en-US" altLang="zh-CN" sz="3200" b="1">
                <a:solidFill>
                  <a:srgbClr val="0070C0"/>
                </a:solidFill>
                <a:ea typeface="MS PGothic" charset="-128"/>
              </a:rPr>
              <a:t>access and manipulate </a:t>
            </a:r>
            <a:r>
              <a:rPr lang="en-US" altLang="zh-CN" sz="3200">
                <a:ea typeface="MS PGothic" charset="-128"/>
              </a:rPr>
              <a:t>the </a:t>
            </a:r>
            <a:r>
              <a:rPr lang="en-US" altLang="zh-CN" sz="3200" b="1">
                <a:solidFill>
                  <a:srgbClr val="FF0000"/>
                </a:solidFill>
                <a:ea typeface="MS PGothic" charset="-128"/>
              </a:rPr>
              <a:t>same </a:t>
            </a:r>
            <a:r>
              <a:rPr lang="en-US" altLang="zh-CN" sz="3200">
                <a:ea typeface="MS PGothic" charset="-128"/>
              </a:rPr>
              <a:t>data </a:t>
            </a:r>
            <a:r>
              <a:rPr lang="en-US" altLang="zh-CN" sz="3200" b="1">
                <a:solidFill>
                  <a:srgbClr val="0070C0"/>
                </a:solidFill>
                <a:ea typeface="MS PGothic" charset="-128"/>
              </a:rPr>
              <a:t>concurrently</a:t>
            </a:r>
            <a:r>
              <a:rPr lang="en-US" altLang="zh-CN" sz="3200">
                <a:ea typeface="MS PGothic" charset="-128"/>
              </a:rPr>
              <a:t> and the</a:t>
            </a:r>
          </a:p>
          <a:p>
            <a:r>
              <a:rPr lang="en-US" altLang="zh-CN" sz="3200">
                <a:ea typeface="MS PGothic" charset="-128"/>
              </a:rPr>
              <a:t>outcome of the execution depends on </a:t>
            </a:r>
            <a:r>
              <a:rPr lang="en-US" altLang="zh-CN" sz="3200" b="1">
                <a:solidFill>
                  <a:srgbClr val="0070C0"/>
                </a:solidFill>
                <a:ea typeface="MS PGothic" charset="-128"/>
              </a:rPr>
              <a:t>the particular order</a:t>
            </a:r>
            <a:r>
              <a:rPr lang="en-US" altLang="zh-CN" sz="3200">
                <a:ea typeface="MS PGothic" charset="-128"/>
              </a:rPr>
              <a:t> in which the access takes place</a:t>
            </a:r>
            <a:endParaRPr lang="zh-CN" altLang="en-US" sz="320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 Problem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Consider system of </a:t>
            </a:r>
            <a:r>
              <a:rPr lang="en-US" altLang="zh-CN" sz="2800" b="1" i="1">
                <a:ea typeface="MS PGothic" charset="-128"/>
              </a:rPr>
              <a:t>n</a:t>
            </a:r>
            <a:r>
              <a:rPr lang="en-US" altLang="zh-CN" sz="2800" b="1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processes {</a:t>
            </a:r>
            <a:r>
              <a:rPr lang="en-US" altLang="zh-CN" sz="2800" b="1" i="1">
                <a:ea typeface="MS PGothic" charset="-128"/>
              </a:rPr>
              <a:t>p</a:t>
            </a:r>
            <a:r>
              <a:rPr lang="en-US" altLang="zh-CN" sz="2800" b="1" i="1" baseline="-25000">
                <a:ea typeface="MS PGothic" charset="-128"/>
              </a:rPr>
              <a:t>0</a:t>
            </a:r>
            <a:r>
              <a:rPr lang="en-US" altLang="zh-CN" sz="2800" b="1" i="1">
                <a:ea typeface="MS PGothic" charset="-128"/>
              </a:rPr>
              <a:t>, p</a:t>
            </a:r>
            <a:r>
              <a:rPr lang="en-US" altLang="zh-CN" sz="2800" b="1" i="1" baseline="-25000">
                <a:ea typeface="MS PGothic" charset="-128"/>
              </a:rPr>
              <a:t>1</a:t>
            </a:r>
            <a:r>
              <a:rPr lang="en-US" altLang="zh-CN" sz="2800" b="1" i="1">
                <a:ea typeface="MS PGothic" charset="-128"/>
              </a:rPr>
              <a:t>, … p</a:t>
            </a:r>
            <a:r>
              <a:rPr lang="en-US" altLang="zh-CN" sz="2800" b="1" i="1" baseline="-25000">
                <a:ea typeface="MS PGothic" charset="-128"/>
              </a:rPr>
              <a:t>n-1</a:t>
            </a:r>
            <a:r>
              <a:rPr lang="en-US" altLang="zh-CN" sz="2800">
                <a:ea typeface="MS PGothic" charset="-128"/>
              </a:rPr>
              <a:t>}</a:t>
            </a:r>
          </a:p>
          <a:p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Each process has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critical section </a:t>
            </a:r>
            <a:r>
              <a:rPr lang="en-US" altLang="zh-CN" sz="2800">
                <a:ea typeface="MS PGothic" charset="-128"/>
              </a:rPr>
              <a:t>segment of code</a:t>
            </a:r>
          </a:p>
          <a:p>
            <a:pPr lvl="1"/>
            <a:r>
              <a:rPr lang="en-US" altLang="zh-CN" sz="2800">
                <a:ea typeface="MS PGothic" charset="-128"/>
              </a:rPr>
              <a:t>Process may be changing common variables, updating table, writing file, etc</a:t>
            </a:r>
          </a:p>
          <a:p>
            <a:pPr lvl="1"/>
            <a:r>
              <a:rPr lang="en-US" altLang="zh-CN" sz="2800">
                <a:ea typeface="MS PGothic" charset="-128"/>
              </a:rPr>
              <a:t>When one process in critical section, no other may be in its critical section</a:t>
            </a:r>
          </a:p>
          <a:p>
            <a:pPr lvl="1"/>
            <a:r>
              <a:rPr lang="en-US" altLang="zh-CN" sz="2800">
                <a:ea typeface="MS PGothic" charset="-128"/>
              </a:rPr>
              <a:t>That is, no two processes are executing in their critical sections at the same time</a:t>
            </a:r>
          </a:p>
          <a:p>
            <a:pPr lvl="1"/>
            <a:endParaRPr lang="en-US" altLang="zh-CN" sz="2800">
              <a:ea typeface="MS PGothic" charset="-128"/>
            </a:endParaRPr>
          </a:p>
          <a:p>
            <a:r>
              <a:rPr lang="en-US" altLang="zh-CN" sz="2800" b="1" i="1">
                <a:ea typeface="MS PGothic" charset="-128"/>
              </a:rPr>
              <a:t>Critical section problem </a:t>
            </a:r>
            <a:r>
              <a:rPr lang="en-US" altLang="zh-CN" sz="2800">
                <a:ea typeface="MS PGothic" charset="-128"/>
              </a:rPr>
              <a:t>is to design protocol to solve this</a:t>
            </a:r>
          </a:p>
          <a:p>
            <a:endParaRPr lang="en-US" altLang="zh-CN" sz="280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 Problem</a:t>
            </a:r>
          </a:p>
        </p:txBody>
      </p:sp>
      <p:pic>
        <p:nvPicPr>
          <p:cNvPr id="2150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1320800"/>
            <a:ext cx="5267325" cy="745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Critical Section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Each process must ask permission to enter </a:t>
            </a:r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critical section </a:t>
            </a:r>
            <a:r>
              <a:rPr lang="en-US" altLang="zh-CN" sz="2800">
                <a:ea typeface="MS PGothic" charset="-128"/>
              </a:rPr>
              <a:t>in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entry section</a:t>
            </a:r>
            <a:r>
              <a:rPr lang="en-US" altLang="zh-CN" sz="2800">
                <a:ea typeface="MS PGothic" charset="-128"/>
              </a:rPr>
              <a:t>, may follow critical section with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exit section</a:t>
            </a:r>
            <a:r>
              <a:rPr lang="en-US" altLang="zh-CN" sz="2800">
                <a:ea typeface="MS PGothic" charset="-128"/>
              </a:rPr>
              <a:t>, then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remainder section</a:t>
            </a:r>
          </a:p>
          <a:p>
            <a:endParaRPr lang="en-US" altLang="zh-CN" b="1">
              <a:solidFill>
                <a:srgbClr val="3366FF"/>
              </a:solidFill>
              <a:ea typeface="MS PGothic" charset="-128"/>
            </a:endParaRPr>
          </a:p>
          <a:p>
            <a:pPr>
              <a:buFont typeface="Monotype Sorts" charset="2"/>
              <a:buNone/>
            </a:pPr>
            <a:endParaRPr lang="en-US" altLang="zh-CN">
              <a:ea typeface="MS PGothic" charset="-128"/>
            </a:endParaRPr>
          </a:p>
          <a:p>
            <a:endParaRPr lang="en-US" altLang="zh-CN" b="1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2892425"/>
            <a:ext cx="86233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-1328738" y="239713"/>
            <a:ext cx="16830676" cy="768350"/>
          </a:xfrm>
        </p:spPr>
        <p:txBody>
          <a:bodyPr/>
          <a:lstStyle/>
          <a:p>
            <a:pPr eaLnBrk="1" hangingPunct="1"/>
            <a:r>
              <a:rPr lang="en-US" altLang="zh-CN" sz="4200">
                <a:ea typeface="MS PGothic" charset="-128"/>
              </a:rPr>
              <a:t>Solution Requirements for Critical-Section Problem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0" y="1422400"/>
            <a:ext cx="11501438" cy="6959600"/>
          </a:xfrm>
        </p:spPr>
        <p:txBody>
          <a:bodyPr/>
          <a:lstStyle/>
          <a:p>
            <a:pPr marL="514350" indent="-514350">
              <a:buFont typeface="Monotype Sorts" charset="2"/>
              <a:buAutoNum type="arabicPeriod"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ea typeface="MS PGothic" charset="-128"/>
              </a:rPr>
              <a:t>Mutual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Exclusion </a:t>
            </a:r>
            <a:r>
              <a:rPr lang="en-US" altLang="zh-CN" sz="2800" dirty="0">
                <a:ea typeface="MS PGothic" charset="-128"/>
              </a:rPr>
              <a:t>- If process </a:t>
            </a:r>
            <a:r>
              <a:rPr lang="en-US" altLang="zh-CN" sz="2800" b="1" i="1" dirty="0">
                <a:ea typeface="MS PGothic" charset="-128"/>
              </a:rPr>
              <a:t>P</a:t>
            </a:r>
            <a:r>
              <a:rPr lang="en-US" altLang="zh-CN" sz="2800" b="1" i="1" baseline="-25000" dirty="0">
                <a:ea typeface="MS PGothic" charset="-128"/>
              </a:rPr>
              <a:t>i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is executing in its critical section, then no other processes can be executing in their critical </a:t>
            </a:r>
            <a:r>
              <a:rPr lang="en-US" altLang="zh-CN" sz="2800" dirty="0" smtClean="0">
                <a:ea typeface="MS PGothic" charset="-128"/>
              </a:rPr>
              <a:t>section</a:t>
            </a:r>
          </a:p>
          <a:p>
            <a:pPr marL="514350" indent="-514350">
              <a:buFont typeface="Monotype Sorts" charset="2"/>
              <a:buAutoNum type="arabicPeriod"/>
              <a:defRPr/>
            </a:pPr>
            <a:endParaRPr lang="en-US" altLang="zh-CN" sz="2800" b="1" dirty="0">
              <a:solidFill>
                <a:srgbClr val="FF0000"/>
              </a:solidFill>
              <a:ea typeface="MS PGothic" charset="-128"/>
            </a:endParaRPr>
          </a:p>
          <a:p>
            <a:pPr marL="514350" indent="-514350">
              <a:buFont typeface="Monotype Sorts" charset="2"/>
              <a:buAutoNum type="arabicPeriod"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ea typeface="MS PGothic" charset="-128"/>
              </a:rPr>
              <a:t>Progress </a:t>
            </a:r>
            <a:r>
              <a:rPr lang="en-US" altLang="zh-CN" sz="2800" dirty="0">
                <a:ea typeface="MS PGothic" charset="-128"/>
              </a:rPr>
              <a:t>- If no process is executing in its critical section and there exist some processes that wish to enter their critical section, </a:t>
            </a:r>
            <a:r>
              <a:rPr lang="en-US" altLang="zh-CN" sz="2800" dirty="0"/>
              <a:t>then only those </a:t>
            </a:r>
            <a:r>
              <a:rPr lang="en-US" altLang="zh-CN" sz="2800" dirty="0" smtClean="0"/>
              <a:t>processes that </a:t>
            </a:r>
            <a:r>
              <a:rPr lang="en-US" altLang="zh-CN" sz="2800" dirty="0"/>
              <a:t>are not executing in their remainder sections can participate </a:t>
            </a:r>
            <a:r>
              <a:rPr lang="en-US" altLang="zh-CN" sz="2800" dirty="0" smtClean="0"/>
              <a:t>in deciding </a:t>
            </a:r>
            <a:r>
              <a:rPr lang="en-US" altLang="zh-CN" sz="2800" dirty="0"/>
              <a:t>which will enter its critical section next, and this selection </a:t>
            </a:r>
            <a:r>
              <a:rPr lang="en-US" altLang="zh-CN" sz="2800" dirty="0" smtClean="0"/>
              <a:t>cannot be </a:t>
            </a:r>
            <a:r>
              <a:rPr lang="en-US" altLang="zh-CN" sz="2800" dirty="0"/>
              <a:t>postponed </a:t>
            </a:r>
            <a:r>
              <a:rPr lang="en-US" altLang="zh-CN" sz="2800" dirty="0" smtClean="0"/>
              <a:t>indefinitely</a:t>
            </a:r>
          </a:p>
          <a:p>
            <a:pPr marL="0" indent="0">
              <a:buFont typeface="Monotype Sorts" charset="2"/>
              <a:buNone/>
              <a:defRPr/>
            </a:pPr>
            <a:endParaRPr lang="en-US" altLang="zh-CN" sz="2800" dirty="0"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800" dirty="0">
                <a:ea typeface="MS PGothic" charset="-128"/>
              </a:rPr>
              <a:t>3.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Bounded Waiting </a:t>
            </a:r>
            <a:r>
              <a:rPr lang="en-US" altLang="zh-CN" sz="2800" dirty="0">
                <a:ea typeface="MS PGothic" charset="-128"/>
              </a:rPr>
              <a:t>-  </a:t>
            </a:r>
            <a:r>
              <a:rPr lang="en-US" altLang="zh-CN" sz="2800" b="1" dirty="0">
                <a:solidFill>
                  <a:srgbClr val="0070C0"/>
                </a:solidFill>
                <a:ea typeface="MS PGothic" charset="-128"/>
              </a:rPr>
              <a:t>A bound must exist </a:t>
            </a:r>
            <a:r>
              <a:rPr lang="en-US" altLang="zh-CN" sz="2800" dirty="0">
                <a:ea typeface="MS PGothic" charset="-128"/>
              </a:rPr>
              <a:t>on the number of times that other processes are allowed to enter their critical sections after a process has made a request to enter its critical section and before that request is </a:t>
            </a:r>
            <a:r>
              <a:rPr lang="en-US" altLang="zh-CN" sz="2800" dirty="0" smtClean="0">
                <a:ea typeface="MS PGothic" charset="-128"/>
              </a:rPr>
              <a:t>granted</a:t>
            </a: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1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//P0</a:t>
            </a:r>
            <a:endParaRPr lang="zh-CN" altLang="en-US" sz="3600" b="1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</a:t>
            </a:r>
            <a:r>
              <a:rPr lang="zh-CN" altLang="en-US" sz="3600" kern="0" dirty="0" smtClean="0"/>
              <a:t> </a:t>
            </a:r>
            <a:r>
              <a:rPr lang="en-US" altLang="zh-CN" sz="3600" kern="0" dirty="0" smtClean="0"/>
              <a:t>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24125" y="7407275"/>
            <a:ext cx="663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040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//P1</a:t>
            </a:r>
            <a:endParaRPr lang="zh-CN" altLang="en-US" sz="3600" b="1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25605" name="文本框 9"/>
          <p:cNvSpPr txBox="1">
            <a:spLocks noChangeArrowheads="1"/>
          </p:cNvSpPr>
          <p:nvPr/>
        </p:nvSpPr>
        <p:spPr bwMode="auto">
          <a:xfrm>
            <a:off x="514350" y="1662113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flag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= false;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2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0" y="2009775"/>
            <a:ext cx="6343650" cy="4829175"/>
          </a:xfrm>
        </p:spPr>
        <p:txBody>
          <a:bodyPr/>
          <a:lstStyle/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dirty="0" smtClean="0"/>
              <a:t>//P0</a:t>
            </a:r>
            <a:endParaRPr lang="zh-CN" altLang="en-US" sz="3600" b="1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/>
              <a:t>while (</a:t>
            </a:r>
            <a:r>
              <a:rPr lang="en-US" altLang="zh-CN" sz="3600" dirty="0" smtClean="0"/>
              <a:t>turn == </a:t>
            </a:r>
            <a:r>
              <a:rPr lang="en-US" altLang="zh-CN" sz="3600" dirty="0"/>
              <a:t>1</a:t>
            </a:r>
            <a:r>
              <a:rPr lang="en-US" altLang="zh-CN" sz="3600" dirty="0" smtClean="0"/>
              <a:t>); </a:t>
            </a:r>
            <a:r>
              <a:rPr lang="en-US" altLang="zh-CN" sz="3600" dirty="0" smtClean="0">
                <a:solidFill>
                  <a:srgbClr val="00B050"/>
                </a:solidFill>
              </a:rPr>
              <a:t>//</a:t>
            </a:r>
            <a:r>
              <a:rPr lang="en-US" altLang="zh-CN" sz="3600" dirty="0">
                <a:solidFill>
                  <a:srgbClr val="00B050"/>
                </a:solidFill>
              </a:rPr>
              <a:t>do </a:t>
            </a:r>
            <a:r>
              <a:rPr lang="en-US" altLang="zh-CN" sz="3600" dirty="0" smtClean="0">
                <a:solidFill>
                  <a:srgbClr val="00B050"/>
                </a:solidFill>
              </a:rPr>
              <a:t>nothing</a:t>
            </a:r>
            <a:endParaRPr lang="en-US" altLang="zh-CN" sz="3600" dirty="0">
              <a:solidFill>
                <a:srgbClr val="00B050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>
                <a:solidFill>
                  <a:srgbClr val="0000FF"/>
                </a:solidFill>
              </a:rPr>
              <a:t>//critical section</a:t>
            </a:r>
            <a:r>
              <a:rPr lang="zh-CN" altLang="en-US" sz="3600" dirty="0">
                <a:solidFill>
                  <a:srgbClr val="0000FF"/>
                </a:solidFill>
              </a:rPr>
              <a:t>;</a:t>
            </a:r>
            <a:endParaRPr lang="zh-CN" altLang="zh-CN" sz="3600" dirty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zh-CN" altLang="zh-CN" sz="3600" dirty="0"/>
              <a:t>turn =</a:t>
            </a:r>
            <a:r>
              <a:rPr lang="zh-CN" altLang="en-US" sz="3600" dirty="0"/>
              <a:t> </a:t>
            </a:r>
            <a:r>
              <a:rPr lang="zh-CN" altLang="zh-CN" sz="3600" dirty="0"/>
              <a:t>1</a:t>
            </a:r>
            <a:r>
              <a:rPr lang="zh-CN" altLang="en-US" sz="3600" dirty="0"/>
              <a:t>;</a:t>
            </a:r>
            <a:endParaRPr lang="zh-CN" altLang="zh-CN" sz="3600" dirty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dirty="0">
                <a:solidFill>
                  <a:srgbClr val="0000FF"/>
                </a:solidFill>
              </a:rPr>
              <a:t>//remainder section</a:t>
            </a:r>
            <a:r>
              <a:rPr lang="zh-CN" altLang="en-US" sz="3600" dirty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7067550" y="2009775"/>
            <a:ext cx="63436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//P1</a:t>
            </a:r>
            <a:endParaRPr lang="zh-CN" altLang="en-US" sz="3600" b="1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(turn == </a:t>
            </a:r>
            <a:r>
              <a:rPr lang="en-US" altLang="zh-CN" sz="3600" kern="0" dirty="0"/>
              <a:t>0</a:t>
            </a:r>
            <a:r>
              <a:rPr lang="en-US" altLang="zh-CN" sz="3600" kern="0" dirty="0" smtClean="0"/>
              <a:t>); </a:t>
            </a:r>
            <a:r>
              <a:rPr lang="en-US" altLang="zh-CN" sz="36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zh-CN" altLang="zh-CN" sz="3600" kern="0" dirty="0" smtClean="0"/>
              <a:t>turn =</a:t>
            </a:r>
            <a:r>
              <a:rPr lang="zh-CN" altLang="en-US" sz="3600" kern="0" dirty="0" smtClean="0"/>
              <a:t> </a:t>
            </a:r>
            <a:r>
              <a:rPr lang="en-US" altLang="zh-CN" sz="3600" kern="0" dirty="0"/>
              <a:t>0</a:t>
            </a:r>
            <a:r>
              <a:rPr lang="zh-CN" altLang="en-US" sz="3600" kern="0" dirty="0" smtClean="0"/>
              <a:t>;</a:t>
            </a:r>
            <a:endParaRPr lang="zh-CN" altLang="zh-CN" sz="3600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78100" y="6656388"/>
            <a:ext cx="663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9"/>
          <p:cNvSpPr txBox="1">
            <a:spLocks noChangeArrowheads="1"/>
          </p:cNvSpPr>
          <p:nvPr/>
        </p:nvSpPr>
        <p:spPr bwMode="auto">
          <a:xfrm>
            <a:off x="514350" y="1343025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turn = 0;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7242048" y="5687568"/>
            <a:ext cx="4389120" cy="31638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charset="0"/>
              </a:rPr>
              <a:t>remainder</a:t>
            </a:r>
            <a:endParaRPr kumimoji="0" lang="zh-CN" altLang="en-US" sz="4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 flipH="1">
            <a:off x="2121408" y="1804987"/>
            <a:ext cx="1645920" cy="9199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3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//P0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</a:t>
            </a:r>
            <a:r>
              <a:rPr lang="en-US" altLang="zh-CN" sz="3600" kern="0" dirty="0" smtClean="0"/>
              <a:t>lag[0] = true; </a:t>
            </a:r>
            <a:endParaRPr lang="zh-CN" altLang="en-US" sz="3600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(flag[1]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flag[0]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113588" y="2357438"/>
            <a:ext cx="6599237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//P1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</a:t>
            </a:r>
            <a:r>
              <a:rPr lang="en-US" altLang="zh-CN" sz="3600" kern="0" dirty="0" smtClean="0"/>
              <a:t>lag[1] = true; </a:t>
            </a:r>
            <a:endParaRPr lang="zh-CN" altLang="en-US" sz="3600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(flag[0]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/>
              <a:t>f</a:t>
            </a:r>
            <a:r>
              <a:rPr lang="en-US" altLang="zh-CN" sz="3600" kern="0" dirty="0" smtClean="0"/>
              <a:t>lag[1]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524125" y="7407275"/>
            <a:ext cx="663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FF0000"/>
                </a:solidFill>
              </a:rPr>
              <a:t>What’s the problem?</a:t>
            </a:r>
            <a:endParaRPr kumimoji="1"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369888"/>
            <a:ext cx="11531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Peterson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s Solution</a:t>
            </a:r>
            <a:endParaRPr lang="en-US" altLang="zh-CN">
              <a:ea typeface="MS PGothic" charset="-128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14088" cy="58975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ea typeface="MS PGothic" charset="-128"/>
              </a:rPr>
              <a:t>Good algorithmic </a:t>
            </a:r>
            <a:r>
              <a:rPr lang="en-US" altLang="zh-CN" sz="2400" dirty="0" smtClean="0">
                <a:ea typeface="MS PGothic" charset="-128"/>
              </a:rPr>
              <a:t>description </a:t>
            </a:r>
            <a:r>
              <a:rPr lang="en-US" altLang="zh-CN" sz="2400" dirty="0">
                <a:ea typeface="MS PGothic" charset="-128"/>
              </a:rPr>
              <a:t>of solving the problem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ea typeface="MS PGothic" charset="-128"/>
              </a:rPr>
              <a:t>Two process solution</a:t>
            </a:r>
          </a:p>
          <a:p>
            <a:pPr marL="0" indent="0"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two processes share two variables: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turn; 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Boolean flag[2]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b="1" dirty="0">
              <a:solidFill>
                <a:srgbClr val="00000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variable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turn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indicates whose turn it is to enter the critical section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endParaRPr lang="en-US" altLang="zh-CN" sz="2400" dirty="0">
              <a:solidFill>
                <a:srgbClr val="00000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The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flag 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array is used to indicate if a process is ready to enter the critical section.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flag[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] = true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implies that process </a:t>
            </a:r>
            <a:r>
              <a:rPr lang="en-US" altLang="zh-CN" sz="24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P</a:t>
            </a:r>
            <a:r>
              <a:rPr lang="en-US" altLang="zh-CN" sz="2400" b="1" baseline="-25000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a typeface="MS PGothic" charset="-128"/>
              </a:rPr>
              <a:t> is ready!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 dirty="0"/>
              <a:t>Multiple CPUs</a:t>
            </a:r>
            <a:endParaRPr kumimoji="1"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94" y="1668779"/>
            <a:ext cx="8782812" cy="6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9888"/>
            <a:ext cx="12438063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Algorithm for Process </a:t>
            </a:r>
            <a:r>
              <a:rPr lang="en-US" altLang="zh-CN">
                <a:solidFill>
                  <a:srgbClr val="0000FF"/>
                </a:solidFill>
                <a:ea typeface="MS PGothic" charset="-128"/>
              </a:rPr>
              <a:t>P</a:t>
            </a:r>
            <a:r>
              <a:rPr lang="en-US" altLang="zh-CN" baseline="-25000">
                <a:solidFill>
                  <a:srgbClr val="0000FF"/>
                </a:solidFill>
                <a:ea typeface="MS PGothic" charset="-128"/>
              </a:rPr>
              <a:t>i</a:t>
            </a:r>
          </a:p>
        </p:txBody>
      </p:sp>
      <p:pic>
        <p:nvPicPr>
          <p:cNvPr id="337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571625"/>
            <a:ext cx="8666162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Correctness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928688" y="1311275"/>
            <a:ext cx="12344400" cy="1555750"/>
          </a:xfrm>
        </p:spPr>
        <p:txBody>
          <a:bodyPr/>
          <a:lstStyle/>
          <a:p>
            <a:r>
              <a:rPr lang="en-US" altLang="zh-CN">
                <a:solidFill>
                  <a:srgbClr val="000000"/>
                </a:solidFill>
                <a:ea typeface="MS PGothic" charset="-128"/>
              </a:rPr>
              <a:t>Provable that 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Mutual exclusion 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is preserved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Progress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 requirement is satisfied</a:t>
            </a:r>
          </a:p>
          <a:p>
            <a:pPr>
              <a:buFont typeface="Monotype Sorts" charset="2"/>
              <a:buAutoNum type="arabicPeriod"/>
            </a:pPr>
            <a:r>
              <a:rPr lang="en-US" altLang="zh-CN" b="1">
                <a:solidFill>
                  <a:srgbClr val="FF0000"/>
                </a:solidFill>
                <a:ea typeface="MS PGothic" charset="-128"/>
              </a:rPr>
              <a:t>Bounded-waiting</a:t>
            </a:r>
            <a:r>
              <a:rPr lang="en-US" altLang="zh-CN">
                <a:solidFill>
                  <a:srgbClr val="000000"/>
                </a:solidFill>
                <a:ea typeface="MS PGothic" charset="-128"/>
              </a:rPr>
              <a:t> requirement is met</a:t>
            </a:r>
            <a:endParaRPr lang="en-US" altLang="zh-CN" sz="1600">
              <a:solidFill>
                <a:srgbClr val="000000"/>
              </a:solidFill>
              <a:ea typeface="MS PGothic" charset="-128"/>
            </a:endParaRPr>
          </a:p>
        </p:txBody>
      </p:sp>
      <p:pic>
        <p:nvPicPr>
          <p:cNvPr id="35843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4013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4832350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矩形 1"/>
          <p:cNvSpPr>
            <a:spLocks noChangeArrowheads="1"/>
          </p:cNvSpPr>
          <p:nvPr/>
        </p:nvSpPr>
        <p:spPr bwMode="auto">
          <a:xfrm>
            <a:off x="0" y="4795838"/>
            <a:ext cx="7000875" cy="4219575"/>
          </a:xfrm>
          <a:prstGeom prst="rect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846" name="矩形 6"/>
          <p:cNvSpPr>
            <a:spLocks noChangeArrowheads="1"/>
          </p:cNvSpPr>
          <p:nvPr/>
        </p:nvSpPr>
        <p:spPr bwMode="auto">
          <a:xfrm>
            <a:off x="7027863" y="4795838"/>
            <a:ext cx="6672262" cy="4219575"/>
          </a:xfrm>
          <a:prstGeom prst="rect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Mutual Exclusion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778240" y="3012841"/>
            <a:ext cx="4636008" cy="8541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778240" y="8009509"/>
            <a:ext cx="4636008" cy="8541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741664" y="4389120"/>
            <a:ext cx="4937760" cy="3127248"/>
          </a:xfrm>
          <a:prstGeom prst="rect">
            <a:avLst/>
          </a:prstGeom>
          <a:noFill/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624710" y="6364225"/>
            <a:ext cx="5233290" cy="1152144"/>
          </a:xfrm>
          <a:prstGeom prst="rect">
            <a:avLst/>
          </a:prstGeom>
          <a:noFill/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720454" y="3789934"/>
            <a:ext cx="4995546" cy="2579584"/>
          </a:xfrm>
          <a:prstGeom prst="rect">
            <a:avLst/>
          </a:prstGeom>
          <a:noFill/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720454" y="7500832"/>
            <a:ext cx="4995546" cy="728768"/>
          </a:xfrm>
          <a:prstGeom prst="rect">
            <a:avLst/>
          </a:prstGeom>
          <a:noFill/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720454" y="2770418"/>
            <a:ext cx="4995546" cy="8541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Bounded Waiting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851597"/>
            <a:ext cx="7000875" cy="61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789934"/>
            <a:ext cx="6664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875" y="3255264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51675" y="3348490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while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True: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82710" y="6369518"/>
            <a:ext cx="5233290" cy="1152144"/>
          </a:xfrm>
          <a:prstGeom prst="rect">
            <a:avLst/>
          </a:prstGeom>
          <a:noFill/>
          <a:ln w="57150" cap="flat" cmpd="sng" algn="ctr">
            <a:solidFill>
              <a:srgbClr val="EA45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Restrictions of </a:t>
            </a:r>
            <a:r>
              <a:rPr kumimoji="1" lang="en-US" altLang="zh-CN" dirty="0" smtClean="0">
                <a:ea typeface="MS PGothic" charset="-128"/>
              </a:rPr>
              <a:t>Peterson’s: Reorder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ea typeface="MS PGothic" charset="-128"/>
              </a:rPr>
              <a:t>Two process</a:t>
            </a:r>
          </a:p>
          <a:p>
            <a:r>
              <a:rPr lang="en-US" altLang="zh-CN" sz="3200">
                <a:ea typeface="MS PGothic" charset="-128"/>
              </a:rPr>
              <a:t>Software solution</a:t>
            </a:r>
            <a:endParaRPr lang="zh-CN" altLang="en-US" sz="3200">
              <a:ea typeface="MS PGothic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3585972"/>
            <a:ext cx="9549929" cy="3198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Restrictions of </a:t>
            </a:r>
            <a:r>
              <a:rPr kumimoji="1" lang="en-US" altLang="zh-CN" dirty="0" smtClean="0">
                <a:ea typeface="MS PGothic" charset="-128"/>
              </a:rPr>
              <a:t>Peterson’s: Reorder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71676"/>
            <a:ext cx="10058400" cy="16040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3152"/>
            <a:ext cx="12358675" cy="3834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7788" y="40918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1874" y="455793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2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7788" y="49466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35228" y="390713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4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09314" y="437326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5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35228" y="47620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6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0" y="369888"/>
            <a:ext cx="11379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Synchronization Hardware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34763" cy="658495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Many systems provide hardware support for critical section code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All solutions below based on idea of </a:t>
            </a:r>
            <a:r>
              <a:rPr lang="en-US" altLang="zh-CN" sz="2400" b="1">
                <a:solidFill>
                  <a:srgbClr val="3366FF"/>
                </a:solidFill>
                <a:ea typeface="MS PGothic" charset="-128"/>
              </a:rPr>
              <a:t>locking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Protecting critical regions via locks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>
                <a:solidFill>
                  <a:srgbClr val="FF0000"/>
                </a:solidFill>
                <a:ea typeface="MS PGothic" charset="-128"/>
              </a:rPr>
              <a:t>Uniprocessors</a:t>
            </a:r>
            <a:r>
              <a:rPr lang="en-US" altLang="zh-CN" sz="2400">
                <a:ea typeface="MS PGothic" charset="-128"/>
              </a:rPr>
              <a:t> – could disable interrupts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Currently running code would execute without preemption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Generally too inefficient on multiprocessor systems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Operating systems using this not broadly scalable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Modern machines provide special atomic hardware instructions</a:t>
            </a:r>
          </a:p>
          <a:p>
            <a:pPr lvl="2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>
                <a:solidFill>
                  <a:srgbClr val="3366FF"/>
                </a:solidFill>
                <a:ea typeface="MS PGothic" charset="-128"/>
              </a:rPr>
              <a:t>Atomic</a:t>
            </a:r>
            <a:r>
              <a:rPr lang="en-US" altLang="zh-CN" sz="2400">
                <a:ea typeface="MS PGothic" charset="-128"/>
              </a:rPr>
              <a:t> = non-interruptible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Either test memory word and set value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>
                <a:ea typeface="MS PGothic" charset="-128"/>
              </a:rPr>
              <a:t>Or swap contents of two memory words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56832" y="6711696"/>
            <a:ext cx="395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What is atomic?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Solution 1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3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//P0</a:t>
            </a:r>
            <a:endParaRPr lang="zh-CN" altLang="en-US" sz="3600" b="1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</a:t>
            </a:r>
            <a:r>
              <a:rPr lang="zh-CN" altLang="en-US" sz="3600" kern="0" dirty="0" smtClean="0"/>
              <a:t> </a:t>
            </a:r>
            <a:r>
              <a:rPr lang="en-US" altLang="zh-CN" sz="3600" kern="0" dirty="0" smtClean="0"/>
              <a:t>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04050" y="2357438"/>
            <a:ext cx="659923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 typeface="Wingdings" charset="2"/>
              <a:buNone/>
              <a:defRPr/>
            </a:pPr>
            <a:r>
              <a:rPr lang="en-US" altLang="zh-CN" sz="3600" b="1" kern="0" dirty="0" smtClean="0"/>
              <a:t>//P1</a:t>
            </a:r>
            <a:endParaRPr lang="zh-CN" altLang="en-US" sz="3600" b="1" kern="0" dirty="0" smtClean="0"/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while (flag == true); </a:t>
            </a:r>
            <a:r>
              <a:rPr lang="en-US" altLang="zh-CN" sz="2400" kern="0" dirty="0" smtClean="0">
                <a:solidFill>
                  <a:srgbClr val="00B050"/>
                </a:solidFill>
              </a:rPr>
              <a:t>//do nothing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true;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//critical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  <a:endParaRPr lang="zh-CN" altLang="zh-CN" sz="3600" kern="0" dirty="0" smtClean="0">
              <a:solidFill>
                <a:srgbClr val="0000FF"/>
              </a:solidFill>
            </a:endParaRP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/>
              <a:t>flag = false;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zh-CN" sz="3600" kern="0" dirty="0" smtClean="0">
                <a:solidFill>
                  <a:srgbClr val="0000FF"/>
                </a:solidFill>
              </a:rPr>
              <a:t>//remainder section</a:t>
            </a:r>
            <a:r>
              <a:rPr lang="zh-CN" altLang="en-US" sz="3600" kern="0" dirty="0" smtClean="0">
                <a:solidFill>
                  <a:srgbClr val="0000FF"/>
                </a:solidFill>
              </a:rPr>
              <a:t>;</a:t>
            </a:r>
          </a:p>
          <a:p>
            <a:pPr marL="0" indent="0">
              <a:buFont typeface="Monotype Sorts" charset="2"/>
              <a:buNone/>
              <a:defRPr/>
            </a:pPr>
            <a:endParaRPr lang="zh-CN" altLang="en-US" kern="0" dirty="0"/>
          </a:p>
        </p:txBody>
      </p:sp>
      <p:sp>
        <p:nvSpPr>
          <p:cNvPr id="41988" name="文本框 9"/>
          <p:cNvSpPr txBox="1">
            <a:spLocks noChangeArrowheads="1"/>
          </p:cNvSpPr>
          <p:nvPr/>
        </p:nvSpPr>
        <p:spPr bwMode="auto">
          <a:xfrm>
            <a:off x="514350" y="1662113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</a:rPr>
              <a:t>flag</a:t>
            </a:r>
            <a:r>
              <a:rPr kumimoji="1" lang="zh-CN" altLang="en-US" sz="2400" b="1">
                <a:solidFill>
                  <a:srgbClr val="FF0000"/>
                </a:solidFill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</a:rPr>
              <a:t>= false;</a:t>
            </a:r>
            <a:endParaRPr kumimoji="1"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1989" name="矩形 2"/>
          <p:cNvSpPr>
            <a:spLocks noChangeArrowheads="1"/>
          </p:cNvSpPr>
          <p:nvPr/>
        </p:nvSpPr>
        <p:spPr bwMode="auto">
          <a:xfrm>
            <a:off x="514350" y="2995613"/>
            <a:ext cx="6016625" cy="1595437"/>
          </a:xfrm>
          <a:prstGeom prst="rect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3" y="369888"/>
            <a:ext cx="110982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test_and_set Instruction 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14088" cy="589756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Definition: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test_and_set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(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*lock)</a:t>
            </a:r>
            <a:endParaRPr lang="en-US" altLang="zh-CN" sz="2800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{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</a:t>
            </a:r>
            <a:r>
              <a:rPr lang="en-US" altLang="zh-CN" sz="2800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boolean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test_lock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=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*lock;</a:t>
            </a:r>
            <a:endParaRPr lang="en-US" altLang="zh-CN" sz="2800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*lock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= 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true; </a:t>
            </a:r>
            <a:r>
              <a:rPr lang="en-US" altLang="zh-CN" sz="2800" b="1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//set</a:t>
            </a:r>
            <a:endParaRPr lang="en-US" altLang="zh-CN" sz="2800" b="1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      return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test_lock</a:t>
            </a:r>
            <a:r>
              <a:rPr lang="en-US" altLang="zh-CN" sz="2800" b="1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; </a:t>
            </a:r>
            <a:r>
              <a:rPr lang="en-US" altLang="zh-CN" sz="2800" b="1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//test</a:t>
            </a:r>
            <a:endParaRPr lang="en-US" altLang="zh-CN" sz="2800" b="1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   }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1344" y="2120138"/>
            <a:ext cx="687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 smtClean="0">
                <a:solidFill>
                  <a:srgbClr val="FF0000"/>
                </a:solidFill>
              </a:rPr>
              <a:t>boolean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 lock = false;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 dirty="0"/>
              <a:t>Multiple </a:t>
            </a:r>
            <a:r>
              <a:rPr kumimoji="1" lang="en-US" altLang="zh-CN" sz="4800" dirty="0" smtClean="0"/>
              <a:t>Cores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02" y="1463040"/>
            <a:ext cx="7740396" cy="69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369888"/>
            <a:ext cx="117554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Solution using test_and_set()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04988"/>
            <a:ext cx="12163425" cy="67087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Shared Boolean variable lock, initialized to </a:t>
            </a:r>
            <a:r>
              <a:rPr lang="en-US" altLang="zh-CN" sz="2800" b="1" dirty="0" smtClean="0">
                <a:solidFill>
                  <a:srgbClr val="0000FF"/>
                </a:solidFill>
                <a:ea typeface="MS PGothic" charset="-128"/>
              </a:rPr>
              <a:t>false </a:t>
            </a:r>
            <a:r>
              <a:rPr lang="en-US" altLang="zh-CN" sz="2800" dirty="0" smtClean="0">
                <a:solidFill>
                  <a:srgbClr val="00B050"/>
                </a:solidFill>
                <a:ea typeface="MS PGothic" charset="-128"/>
              </a:rPr>
              <a:t>(unlocked)</a:t>
            </a:r>
            <a:endParaRPr lang="en-US" altLang="zh-CN" sz="2800" dirty="0">
              <a:solidFill>
                <a:srgbClr val="00B05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Solution: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do </a:t>
            </a:r>
            <a:endParaRPr lang="zh-CN" altLang="en-US" sz="28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{</a:t>
            </a:r>
            <a:br>
              <a:rPr lang="en-US" altLang="zh-CN" sz="2800" b="1" dirty="0">
                <a:latin typeface="Courier New" charset="0"/>
                <a:ea typeface="MS PGothic" charset="-128"/>
              </a:rPr>
            </a:br>
            <a:r>
              <a:rPr lang="en-US" altLang="zh-CN" sz="2800" b="1" dirty="0">
                <a:latin typeface="Courier New" charset="0"/>
                <a:ea typeface="MS PGothic" charset="-128"/>
              </a:rPr>
              <a:t>   while(</a:t>
            </a: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test_and_set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(&amp;lock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))</a:t>
            </a:r>
            <a:r>
              <a:rPr lang="en-US" altLang="zh-CN" sz="2800" b="1" dirty="0" smtClean="0">
                <a:latin typeface="Courier New" charset="0"/>
                <a:ea typeface="MS PGothic" charset="-128"/>
              </a:rPr>
              <a:t>;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/* do nothing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latin typeface="Courier New" charset="0"/>
                <a:ea typeface="MS PGothic" charset="-128"/>
              </a:rPr>
              <a:t> </a:t>
            </a:r>
            <a:r>
              <a:rPr lang="zh-CN" altLang="en-US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/* critical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lock = false;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zh-CN" altLang="en-US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/* remainder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} while (true);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dirty="0">
                <a:ea typeface="MS PGothic" charset="-128"/>
              </a:rPr>
              <a:t>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595438" y="369888"/>
            <a:ext cx="1143476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compare_and_swap Instruction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57350"/>
            <a:ext cx="12049125" cy="589756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Definition: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compare_and_swap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(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*lock,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expected,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new)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{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 smtClean="0">
                <a:latin typeface="Courier New" charset="0"/>
                <a:ea typeface="MS PGothic" charset="-128"/>
              </a:rPr>
              <a:t>curr_lock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=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*lock; </a:t>
            </a:r>
            <a:endParaRPr lang="en-US" altLang="zh-CN" sz="24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if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(*lock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==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expected) </a:t>
            </a:r>
            <a:r>
              <a:rPr lang="en-US" altLang="zh-CN" sz="2400" b="1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//expected = 0 </a:t>
            </a:r>
            <a:endParaRPr lang="en-US" altLang="zh-CN" sz="2400" b="1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*lock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=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new; </a:t>
            </a:r>
            <a:r>
              <a:rPr lang="en-US" altLang="zh-CN" sz="2400" b="1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//new = 1</a:t>
            </a:r>
            <a:endParaRPr lang="en-US" altLang="zh-CN" sz="2400" b="1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return </a:t>
            </a:r>
            <a:r>
              <a:rPr lang="en-US" altLang="zh-CN" sz="2400" b="1" dirty="0" err="1" smtClean="0">
                <a:latin typeface="Courier New" charset="0"/>
                <a:ea typeface="MS PGothic" charset="-128"/>
              </a:rPr>
              <a:t>curr_lock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; </a:t>
            </a:r>
            <a:endParaRPr lang="en-US" altLang="zh-CN" sz="2400" b="1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}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6592" y="1828800"/>
            <a:ext cx="806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solidFill>
                  <a:srgbClr val="FF0000"/>
                </a:solidFill>
              </a:rPr>
              <a:t>i</a:t>
            </a:r>
            <a:r>
              <a:rPr kumimoji="1" lang="en-US" altLang="zh-CN" sz="3600" b="1" dirty="0" err="1" smtClean="0">
                <a:solidFill>
                  <a:srgbClr val="FF0000"/>
                </a:solidFill>
              </a:rPr>
              <a:t>nt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 lock = 0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;  </a:t>
            </a:r>
            <a:r>
              <a:rPr kumimoji="1" lang="en-US" altLang="zh-CN" sz="3600" dirty="0" smtClean="0">
                <a:solidFill>
                  <a:srgbClr val="00B050"/>
                </a:solidFill>
              </a:rPr>
              <a:t>//</a:t>
            </a:r>
            <a:r>
              <a:rPr kumimoji="1" lang="en-US" altLang="zh-CN" sz="3600" dirty="0" err="1" smtClean="0">
                <a:solidFill>
                  <a:srgbClr val="00B050"/>
                </a:solidFill>
              </a:rPr>
              <a:t>unclocked</a:t>
            </a:r>
            <a:endParaRPr kumimoji="1" lang="zh-CN" alt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958850" y="352425"/>
            <a:ext cx="123698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Solution using compare_and_swap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614488"/>
            <a:ext cx="12474575" cy="67087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Shared </a:t>
            </a:r>
            <a:r>
              <a:rPr lang="en-US" altLang="zh-CN" sz="2800" dirty="0" smtClean="0">
                <a:ea typeface="MS PGothic" charset="-128"/>
              </a:rPr>
              <a:t>integer </a:t>
            </a:r>
            <a:r>
              <a:rPr lang="en-US" altLang="zh-CN" sz="2800" dirty="0">
                <a:ea typeface="MS PGothic" charset="-128"/>
              </a:rPr>
              <a:t>variable lock initialized to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ea typeface="MS PGothic" charset="-128"/>
              </a:rPr>
              <a:t>0</a:t>
            </a:r>
            <a:r>
              <a:rPr lang="en-US" altLang="zh-CN" sz="2800" dirty="0" smtClean="0">
                <a:ea typeface="MS PGothic" charset="-128"/>
              </a:rPr>
              <a:t>; </a:t>
            </a:r>
            <a:r>
              <a:rPr lang="en-US" altLang="zh-CN" sz="2800" dirty="0" smtClean="0">
                <a:solidFill>
                  <a:srgbClr val="00B050"/>
                </a:solidFill>
                <a:ea typeface="MS PGothic" charset="-128"/>
              </a:rPr>
              <a:t>//unlocked</a:t>
            </a:r>
            <a:endParaRPr lang="en-US" altLang="zh-CN" sz="2800" dirty="0" smtClean="0">
              <a:solidFill>
                <a:srgbClr val="00B050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 smtClean="0">
                <a:ea typeface="MS PGothic" charset="-128"/>
              </a:rPr>
              <a:t>Solution</a:t>
            </a:r>
            <a:r>
              <a:rPr lang="en-US" altLang="zh-CN" sz="2800" dirty="0">
                <a:ea typeface="MS PGothic" charset="-128"/>
              </a:rPr>
              <a:t>:</a:t>
            </a: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do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{</a:t>
            </a:r>
            <a:br>
              <a:rPr lang="en-US" altLang="zh-CN" sz="2800" b="1" dirty="0">
                <a:latin typeface="Courier New" charset="0"/>
                <a:ea typeface="MS PGothic" charset="-128"/>
              </a:rPr>
            </a:br>
            <a:r>
              <a:rPr lang="en-US" altLang="zh-CN" sz="2800" b="1" dirty="0">
                <a:latin typeface="Courier New" charset="0"/>
                <a:ea typeface="MS PGothic" charset="-128"/>
              </a:rPr>
              <a:t>while(</a:t>
            </a: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compare_and_swap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(&amp;lock, 0, 1) != 0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); //do nothing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/* critical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lock = 0;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/* remainder section */ </a:t>
            </a:r>
          </a:p>
          <a:p>
            <a:pPr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latin typeface="Courier New" charset="0"/>
                <a:ea typeface="MS PGothic" charset="-128"/>
              </a:rPr>
              <a:t>} while(true);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1689100"/>
            <a:ext cx="11434762" cy="2417763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Atomic Instruction Solution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148013" y="1387475"/>
            <a:ext cx="4551362" cy="898525"/>
          </a:xfrm>
          <a:prstGeom prst="rect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28" name="矩形 6"/>
          <p:cNvSpPr>
            <a:spLocks noChangeArrowheads="1"/>
          </p:cNvSpPr>
          <p:nvPr/>
        </p:nvSpPr>
        <p:spPr bwMode="auto">
          <a:xfrm>
            <a:off x="3444875" y="5857875"/>
            <a:ext cx="4986338" cy="561975"/>
          </a:xfrm>
          <a:prstGeom prst="rect">
            <a:avLst/>
          </a:prstGeom>
          <a:noFill/>
          <a:ln w="5715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52229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5032375"/>
            <a:ext cx="11609387" cy="2301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752725" y="4694238"/>
            <a:ext cx="6080125" cy="974725"/>
          </a:xfrm>
          <a:prstGeom prst="rect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Previous solutions are complicated and generally inaccessible to application programmers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OS designers build software tools to solve critical section problem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Simplest is </a:t>
            </a:r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mutex lock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Product critical regions with it by first </a:t>
            </a:r>
            <a:r>
              <a:rPr lang="en-US" altLang="zh-CN" sz="2800" b="1">
                <a:latin typeface="Courier New" charset="0"/>
                <a:ea typeface="MS PGothic" charset="-128"/>
              </a:rPr>
              <a:t>acquire()</a:t>
            </a:r>
            <a:r>
              <a:rPr lang="en-US" altLang="zh-CN" sz="2800">
                <a:ea typeface="MS PGothic" charset="-128"/>
              </a:rPr>
              <a:t> a lock then </a:t>
            </a:r>
            <a:r>
              <a:rPr lang="en-US" altLang="zh-CN" sz="2800" b="1">
                <a:latin typeface="Courier New" charset="0"/>
                <a:ea typeface="MS PGothic" charset="-128"/>
              </a:rPr>
              <a:t>release()</a:t>
            </a:r>
            <a:r>
              <a:rPr lang="en-US" altLang="zh-CN" sz="2800">
                <a:ea typeface="MS PGothic" charset="-128"/>
              </a:rPr>
              <a:t> it</a:t>
            </a:r>
          </a:p>
          <a:p>
            <a:pPr lvl="1"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Boolean variable indicating if lock is available or not</a:t>
            </a:r>
            <a:br>
              <a:rPr lang="en-US" altLang="zh-CN" sz="2800">
                <a:ea typeface="MS PGothic" charset="-128"/>
              </a:rPr>
            </a:br>
            <a:endParaRPr lang="en-US" altLang="zh-CN" sz="280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270000" y="395288"/>
            <a:ext cx="12231688" cy="768350"/>
          </a:xfrm>
        </p:spPr>
        <p:txBody>
          <a:bodyPr/>
          <a:lstStyle/>
          <a:p>
            <a:r>
              <a:rPr lang="en-US" altLang="zh-CN" sz="3600">
                <a:ea typeface="MS PGothic" charset="-128"/>
              </a:rPr>
              <a:t>Solution to Critical-section Problem Using Locks</a:t>
            </a:r>
          </a:p>
        </p:txBody>
      </p:sp>
      <p:pic>
        <p:nvPicPr>
          <p:cNvPr id="5529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738313"/>
            <a:ext cx="6062662" cy="59404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线箭头连接符 2"/>
          <p:cNvCxnSpPr>
            <a:cxnSpLocks noChangeShapeType="1"/>
          </p:cNvCxnSpPr>
          <p:nvPr/>
        </p:nvCxnSpPr>
        <p:spPr bwMode="auto">
          <a:xfrm flipV="1">
            <a:off x="3108325" y="2432050"/>
            <a:ext cx="714375" cy="330200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71913" y="1979613"/>
            <a:ext cx="28336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00FF"/>
                </a:solidFill>
              </a:rPr>
              <a:t>test_and_set</a:t>
            </a:r>
          </a:p>
          <a:p>
            <a:r>
              <a:rPr kumimoji="1" lang="en-US" altLang="zh-CN" b="1">
                <a:solidFill>
                  <a:srgbClr val="0000FF"/>
                </a:solidFill>
              </a:rPr>
              <a:t>compare_and_swap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2887282"/>
            <a:ext cx="6502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610"/>
            <a:ext cx="3276600" cy="43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8942832" y="6424292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 smtClean="0">
                <a:solidFill>
                  <a:srgbClr val="EA45FA"/>
                </a:solidFill>
              </a:rPr>
              <a:t>demo</a:t>
            </a:r>
            <a:endParaRPr kumimoji="1" lang="zh-CN" altLang="en-US" sz="6000" b="1" dirty="0">
              <a:solidFill>
                <a:srgbClr val="EA45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Calls to </a:t>
            </a:r>
            <a:r>
              <a:rPr lang="en-US" altLang="zh-CN" sz="2800" b="1">
                <a:latin typeface="Courier New" charset="0"/>
                <a:ea typeface="MS PGothic" charset="-128"/>
              </a:rPr>
              <a:t>acquire()</a:t>
            </a:r>
            <a:r>
              <a:rPr lang="en-US" altLang="zh-CN" sz="2800">
                <a:ea typeface="MS PGothic" charset="-128"/>
              </a:rPr>
              <a:t> and </a:t>
            </a:r>
            <a:r>
              <a:rPr lang="en-US" altLang="zh-CN" sz="2800" b="1">
                <a:latin typeface="Courier New" charset="0"/>
                <a:ea typeface="MS PGothic" charset="-128"/>
              </a:rPr>
              <a:t>release()</a:t>
            </a:r>
            <a:r>
              <a:rPr lang="en-US" altLang="zh-CN" sz="2800">
                <a:ea typeface="MS PGothic" charset="-128"/>
              </a:rPr>
              <a:t> must be </a:t>
            </a:r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atomic</a:t>
            </a:r>
          </a:p>
          <a:p>
            <a:pPr lvl="1"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Usually implemented via hardware atomic instructions</a:t>
            </a:r>
          </a:p>
          <a:p>
            <a:pPr>
              <a:lnSpc>
                <a:spcPct val="90000"/>
              </a:lnSpc>
            </a:pPr>
            <a:endParaRPr lang="en-US" altLang="zh-CN" sz="280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ea typeface="MS PGothic" charset="-128"/>
              </a:rPr>
              <a:t>But this solution requires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busy waiting</a:t>
            </a:r>
          </a:p>
          <a:p>
            <a:pPr marL="977900" lvl="2" indent="-487363">
              <a:lnSpc>
                <a:spcPct val="90000"/>
              </a:lnSpc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altLang="zh-CN" sz="2800">
                <a:ea typeface="MS PGothic" charset="-128"/>
              </a:rPr>
              <a:t>This lock therefore called a </a:t>
            </a:r>
            <a:r>
              <a:rPr lang="en-US" altLang="zh-CN" sz="2800" b="1">
                <a:solidFill>
                  <a:srgbClr val="3366FF"/>
                </a:solidFill>
                <a:ea typeface="MS PGothic" charset="-128"/>
              </a:rPr>
              <a:t>spinlock</a:t>
            </a:r>
            <a:r>
              <a:rPr lang="en-US" altLang="zh-CN" sz="2800">
                <a:ea typeface="MS PGothic" charset="-128"/>
              </a:rPr>
              <a:t/>
            </a:r>
            <a:br>
              <a:rPr lang="en-US" altLang="zh-CN" sz="2800">
                <a:ea typeface="MS PGothic" charset="-128"/>
              </a:rPr>
            </a:br>
            <a:endParaRPr lang="en-US" altLang="zh-CN" sz="280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zh-CN" sz="230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Limitations of Mutex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MS PGothic" charset="-128"/>
              </a:rPr>
              <a:t>Busy waiting</a:t>
            </a:r>
          </a:p>
          <a:p>
            <a:pPr lvl="1"/>
            <a:r>
              <a:rPr lang="en-US" altLang="zh-CN" sz="2800" dirty="0" smtClean="0">
                <a:solidFill>
                  <a:srgbClr val="0000FF"/>
                </a:solidFill>
                <a:ea typeface="MS PGothic" charset="-128"/>
              </a:rPr>
              <a:t>Wait queue</a:t>
            </a:r>
            <a:endParaRPr lang="zh-CN" altLang="en-US" sz="2800" dirty="0">
              <a:solidFill>
                <a:srgbClr val="0000FF"/>
              </a:solidFill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3844608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Hyper Threading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97787"/>
            <a:ext cx="5486400" cy="4648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2477636"/>
            <a:ext cx="7269480" cy="40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Hyper Threading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435418"/>
            <a:ext cx="6385560" cy="70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" y="1462088"/>
            <a:ext cx="8930640" cy="7442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Hardware Threads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45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Logical CPUs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6358"/>
            <a:ext cx="5021580" cy="4184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90" y="3068287"/>
            <a:ext cx="9673590" cy="53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550</TotalTime>
  <Words>1572</Words>
  <Application>Microsoft Macintosh PowerPoint</Application>
  <PresentationFormat>自定义</PresentationFormat>
  <Paragraphs>363</Paragraphs>
  <Slides>58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9" baseType="lpstr">
      <vt:lpstr>Courier New</vt:lpstr>
      <vt:lpstr>Helvetica</vt:lpstr>
      <vt:lpstr>Monotype Sorts</vt:lpstr>
      <vt:lpstr>MS PGothic</vt:lpstr>
      <vt:lpstr>ＭＳ Ｐゴシック</vt:lpstr>
      <vt:lpstr>Times New Roman</vt:lpstr>
      <vt:lpstr>Verdana</vt:lpstr>
      <vt:lpstr>Webdings</vt:lpstr>
      <vt:lpstr>Wingdings</vt:lpstr>
      <vt:lpstr>Arial</vt:lpstr>
      <vt:lpstr>os-8</vt:lpstr>
      <vt:lpstr>Chapter 5:  Scheduling Chapter 6:  Process Synchronization</vt:lpstr>
      <vt:lpstr>Process Scheduling</vt:lpstr>
      <vt:lpstr>PowerPoint 演示文稿</vt:lpstr>
      <vt:lpstr>Multiple CPUs</vt:lpstr>
      <vt:lpstr>Multiple Cores</vt:lpstr>
      <vt:lpstr>Hyper Threading</vt:lpstr>
      <vt:lpstr>Hyper Threading</vt:lpstr>
      <vt:lpstr>Hardware Threads</vt:lpstr>
      <vt:lpstr>Logical CPUs</vt:lpstr>
      <vt:lpstr>Multiple-Processor Scheduling</vt:lpstr>
      <vt:lpstr>Ready Queue for Multiprocessor</vt:lpstr>
      <vt:lpstr>Processor Affinity</vt:lpstr>
      <vt:lpstr>Hard Affinity</vt:lpstr>
      <vt:lpstr>Load Balancing</vt:lpstr>
      <vt:lpstr>Non-uniform Memory Access</vt:lpstr>
      <vt:lpstr>NUMA and CPU Scheduling</vt:lpstr>
      <vt:lpstr>Linux Load Balancing</vt:lpstr>
      <vt:lpstr>PowerPoint 演示文稿</vt:lpstr>
      <vt:lpstr>Kirin 9000</vt:lpstr>
      <vt:lpstr>HMP</vt:lpstr>
      <vt:lpstr>Thread Scheduling</vt:lpstr>
      <vt:lpstr>Thread Scheduling</vt:lpstr>
      <vt:lpstr>Thread Scheduling</vt:lpstr>
      <vt:lpstr>The End of Chapter 5</vt:lpstr>
      <vt:lpstr>Chapter 6: Process Synchro</vt:lpstr>
      <vt:lpstr>Objectives</vt:lpstr>
      <vt:lpstr>Background</vt:lpstr>
      <vt:lpstr>Producer </vt:lpstr>
      <vt:lpstr>Consumer</vt:lpstr>
      <vt:lpstr>Result</vt:lpstr>
      <vt:lpstr>Race condition</vt:lpstr>
      <vt:lpstr>Critical Section Problem</vt:lpstr>
      <vt:lpstr>Critical Section Problem</vt:lpstr>
      <vt:lpstr>Critical Section</vt:lpstr>
      <vt:lpstr>Solution Requirements for Critical-Section Problem</vt:lpstr>
      <vt:lpstr>Solution 1</vt:lpstr>
      <vt:lpstr>Solution 2</vt:lpstr>
      <vt:lpstr>Solution 3</vt:lpstr>
      <vt:lpstr>Peterson’s Solution</vt:lpstr>
      <vt:lpstr>Algorithm for Process Pi</vt:lpstr>
      <vt:lpstr>Correctness</vt:lpstr>
      <vt:lpstr>Mutual Exclusion</vt:lpstr>
      <vt:lpstr>Process</vt:lpstr>
      <vt:lpstr>Bounded Waiting</vt:lpstr>
      <vt:lpstr>Restrictions of Peterson’s: Reorder</vt:lpstr>
      <vt:lpstr>Restrictions of Peterson’s: Reorder</vt:lpstr>
      <vt:lpstr>Synchronization Hardware</vt:lpstr>
      <vt:lpstr>Solution 1</vt:lpstr>
      <vt:lpstr>test_and_set Instruction </vt:lpstr>
      <vt:lpstr>Mutex Solution using test_and_set()</vt:lpstr>
      <vt:lpstr>compare_and_swap Instruction</vt:lpstr>
      <vt:lpstr>Mutex Solution using compare_and_swap</vt:lpstr>
      <vt:lpstr>Atomic Instruction Solution</vt:lpstr>
      <vt:lpstr>Mutex Locks</vt:lpstr>
      <vt:lpstr>Solution to Critical-section Problem Using Locks</vt:lpstr>
      <vt:lpstr>Mutex Locks</vt:lpstr>
      <vt:lpstr>Limitations of Mutex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 Process Synchro</dc:title>
  <dc:creator>Microsoft Office 用户</dc:creator>
  <cp:lastModifiedBy>Microsoft Office 用户</cp:lastModifiedBy>
  <cp:revision>76</cp:revision>
  <cp:lastPrinted>2011-02-14T00:38:16Z</cp:lastPrinted>
  <dcterms:created xsi:type="dcterms:W3CDTF">2020-04-01T01:57:23Z</dcterms:created>
  <dcterms:modified xsi:type="dcterms:W3CDTF">2021-04-12T10:12:51Z</dcterms:modified>
</cp:coreProperties>
</file>